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1" r:id="rId1"/>
  </p:sldMasterIdLst>
  <p:notesMasterIdLst>
    <p:notesMasterId r:id="rId20"/>
  </p:notesMasterIdLst>
  <p:sldIdLst>
    <p:sldId id="256" r:id="rId2"/>
    <p:sldId id="273" r:id="rId3"/>
    <p:sldId id="257" r:id="rId4"/>
    <p:sldId id="258" r:id="rId5"/>
    <p:sldId id="272" r:id="rId6"/>
    <p:sldId id="259" r:id="rId7"/>
    <p:sldId id="260" r:id="rId8"/>
    <p:sldId id="275" r:id="rId9"/>
    <p:sldId id="262" r:id="rId10"/>
    <p:sldId id="263" r:id="rId11"/>
    <p:sldId id="264" r:id="rId12"/>
    <p:sldId id="265" r:id="rId13"/>
    <p:sldId id="267" r:id="rId14"/>
    <p:sldId id="276" r:id="rId15"/>
    <p:sldId id="268" r:id="rId16"/>
    <p:sldId id="269" r:id="rId17"/>
    <p:sldId id="270" r:id="rId18"/>
    <p:sldId id="271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hammed Eslam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13F98F-6BE4-4FBD-8C49-A186D0B43EA7}">
  <a:tblStyle styleId="{DD13F98F-6BE4-4FBD-8C49-A186D0B43E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8B0BDEC-B408-4EFC-B1AB-0B5B9E492A8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3"/>
    <p:restoredTop sz="91426"/>
  </p:normalViewPr>
  <p:slideViewPr>
    <p:cSldViewPr snapToGrid="0" snapToObjects="1">
      <p:cViewPr varScale="1">
        <p:scale>
          <a:sx n="139" d="100"/>
          <a:sy n="139" d="100"/>
        </p:scale>
        <p:origin x="12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11-06T13:35:20.367" idx="1">
    <p:pos x="6000" y="0"/>
    <p:text>Check with John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2.png>
</file>

<file path=ppt/media/image23.png>
</file>

<file path=ppt/media/image24.png>
</file>

<file path=ppt/media/image25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tiff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503709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9085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67" name="Shape 3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10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5" name="Shape 37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Shape 4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8" name="Shape 40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40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6" name="Shape 41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02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4" name="Shape 42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823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2" name="Shape 43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2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Shape 44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920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47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4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6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2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5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/>
              <a:t>Break this up</a:t>
            </a:r>
            <a:endParaRPr dirty="0"/>
          </a:p>
        </p:txBody>
      </p:sp>
      <p:sp>
        <p:nvSpPr>
          <p:cNvPr id="316" name="Shape 31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1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6" name="Shape 34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49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59" name="Shape 35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4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727515" y="2329655"/>
            <a:ext cx="7772400" cy="5973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727515" y="2953580"/>
            <a:ext cx="7772400" cy="39244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2400" b="0" i="1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727515" y="2337155"/>
            <a:ext cx="777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2" name="Shape 22"/>
          <p:cNvSpPr/>
          <p:nvPr/>
        </p:nvSpPr>
        <p:spPr>
          <a:xfrm>
            <a:off x="0" y="0"/>
            <a:ext cx="9144000" cy="367991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0" y="4775509"/>
            <a:ext cx="9144000" cy="367991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" name="Shape 24"/>
          <p:cNvCxnSpPr/>
          <p:nvPr/>
        </p:nvCxnSpPr>
        <p:spPr>
          <a:xfrm>
            <a:off x="727515" y="2883731"/>
            <a:ext cx="777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grpSp>
        <p:nvGrpSpPr>
          <p:cNvPr id="25" name="Shape 25"/>
          <p:cNvGrpSpPr/>
          <p:nvPr/>
        </p:nvGrpSpPr>
        <p:grpSpPr>
          <a:xfrm>
            <a:off x="3679706" y="542384"/>
            <a:ext cx="2048128" cy="1266959"/>
            <a:chOff x="5119914" y="398054"/>
            <a:chExt cx="1528440" cy="945483"/>
          </a:xfrm>
        </p:grpSpPr>
        <p:pic>
          <p:nvPicPr>
            <p:cNvPr id="26" name="Shape 26"/>
            <p:cNvPicPr preferRelativeResize="0"/>
            <p:nvPr/>
          </p:nvPicPr>
          <p:blipFill rotWithShape="1">
            <a:blip r:embed="rId2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119914" y="398054"/>
              <a:ext cx="1293949" cy="9228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Shape 27"/>
            <p:cNvSpPr txBox="1"/>
            <p:nvPr/>
          </p:nvSpPr>
          <p:spPr>
            <a:xfrm>
              <a:off x="6343554" y="1051149"/>
              <a:ext cx="304800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300">
                  <a:solidFill>
                    <a:srgbClr val="187198"/>
                  </a:solidFill>
                  <a:latin typeface="Calibri"/>
                  <a:ea typeface="Calibri"/>
                  <a:cs typeface="Calibri"/>
                  <a:sym typeface="Calibri"/>
                </a:rPr>
                <a:t>®</a:t>
              </a: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GREY">
    <p:bg>
      <p:bgPr>
        <a:solidFill>
          <a:schemeClr val="l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44632" y="321181"/>
            <a:ext cx="8454734" cy="60880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Font typeface="Calibri"/>
              <a:buNone/>
              <a:defRPr sz="3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344632" y="473504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Shape 95"/>
          <p:cNvCxnSpPr/>
          <p:nvPr/>
        </p:nvCxnSpPr>
        <p:spPr>
          <a:xfrm rot="10800000" flipH="1">
            <a:off x="325129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44632" y="473504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44632" y="342900"/>
            <a:ext cx="3234387" cy="6667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719944" y="1098550"/>
            <a:ext cx="5079421" cy="35496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762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952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10477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5454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9525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2"/>
          </p:nvPr>
        </p:nvSpPr>
        <p:spPr>
          <a:xfrm>
            <a:off x="344632" y="1098550"/>
            <a:ext cx="3234387" cy="35496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ftr" idx="11"/>
          </p:nvPr>
        </p:nvSpPr>
        <p:spPr>
          <a:xfrm>
            <a:off x="344632" y="474266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44632" y="342900"/>
            <a:ext cx="3234387" cy="603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pic" idx="2"/>
          </p:nvPr>
        </p:nvSpPr>
        <p:spPr>
          <a:xfrm>
            <a:off x="3726872" y="1022350"/>
            <a:ext cx="5072493" cy="367434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44632" y="1022350"/>
            <a:ext cx="3234387" cy="367434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344632" y="475028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44626" y="384450"/>
            <a:ext cx="7651200" cy="49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44632" y="1117600"/>
            <a:ext cx="4170218" cy="35151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SzPct val="100000"/>
              <a:buFont typeface="Arial"/>
              <a:buChar char="•"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5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SzPct val="95454"/>
              <a:buFont typeface="Arial"/>
              <a:buChar char="•"/>
              <a:defRPr sz="105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629150" y="1117600"/>
            <a:ext cx="4170216" cy="35151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SzPct val="100000"/>
              <a:buFont typeface="Arial"/>
              <a:buChar char="•"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5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SzPct val="95454"/>
              <a:buFont typeface="Arial"/>
              <a:buChar char="•"/>
              <a:defRPr sz="105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344632" y="474266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" name="Shape 35"/>
          <p:cNvCxnSpPr/>
          <p:nvPr/>
        </p:nvCxnSpPr>
        <p:spPr>
          <a:xfrm rot="10800000" flipH="1">
            <a:off x="401329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 BLU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734" cy="6723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344632" y="474266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" name="Shape 41"/>
          <p:cNvCxnSpPr/>
          <p:nvPr/>
        </p:nvCxnSpPr>
        <p:spPr>
          <a:xfrm rot="10800000" flipH="1">
            <a:off x="302269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37705" y="264031"/>
            <a:ext cx="8468587" cy="6405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37705" y="1123950"/>
            <a:ext cx="8468587" cy="3521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SzPct val="100000"/>
              <a:buFont typeface="Arial"/>
              <a:buChar char="•"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5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SzPct val="95454"/>
              <a:buFont typeface="Arial"/>
              <a:buChar char="•"/>
              <a:defRPr sz="105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337705" y="4767264"/>
            <a:ext cx="2057400" cy="1730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37706" y="4721544"/>
            <a:ext cx="8468586" cy="2466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748892" y="4767264"/>
            <a:ext cx="2057400" cy="17303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" name="Shape 48"/>
          <p:cNvCxnSpPr/>
          <p:nvPr/>
        </p:nvCxnSpPr>
        <p:spPr>
          <a:xfrm rot="10800000" flipH="1">
            <a:off x="325132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0"/>
              </a:spcBef>
              <a:buSzPct val="100000"/>
              <a:buFont typeface="Arial"/>
              <a:buChar char="•"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0"/>
              </a:spcBef>
              <a:buSzPct val="100000"/>
              <a:buFont typeface="Arial"/>
              <a:buChar char="•"/>
              <a:defRPr sz="15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0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0"/>
              </a:spcBef>
              <a:buSzPct val="100000"/>
              <a:buFont typeface="Arial"/>
              <a:buChar char="•"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0"/>
              </a:spcBef>
              <a:buSzPct val="95454"/>
              <a:buFont typeface="Arial"/>
              <a:buChar char="•"/>
              <a:defRPr sz="105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0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0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0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0"/>
              </a:spcBef>
              <a:buFont typeface="Arial"/>
              <a:buChar char="•"/>
              <a:defRPr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3708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44632" y="475790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825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825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95250" algn="l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952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3835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344632" y="475790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losing Pag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704851" y="1756565"/>
            <a:ext cx="7886700" cy="6544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Font typeface="Calibri"/>
              <a:buNone/>
              <a:defRPr sz="3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/>
          <p:nvPr/>
        </p:nvSpPr>
        <p:spPr>
          <a:xfrm>
            <a:off x="0" y="0"/>
            <a:ext cx="9144000" cy="367991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0" y="4775509"/>
            <a:ext cx="9144000" cy="367991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" name="Shape 66"/>
          <p:cNvGrpSpPr/>
          <p:nvPr/>
        </p:nvGrpSpPr>
        <p:grpSpPr>
          <a:xfrm>
            <a:off x="1617220" y="4156618"/>
            <a:ext cx="5915024" cy="343012"/>
            <a:chOff x="-1107230" y="-2070897"/>
            <a:chExt cx="3414711" cy="343012"/>
          </a:xfrm>
        </p:grpSpPr>
        <p:sp>
          <p:nvSpPr>
            <p:cNvPr id="67" name="Shape 67"/>
            <p:cNvSpPr txBox="1"/>
            <p:nvPr/>
          </p:nvSpPr>
          <p:spPr>
            <a:xfrm>
              <a:off x="-1107230" y="-2066439"/>
              <a:ext cx="3414711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>
                  <a:solidFill>
                    <a:srgbClr val="187198"/>
                  </a:solidFill>
                  <a:latin typeface="Calibri"/>
                  <a:ea typeface="Calibri"/>
                  <a:cs typeface="Calibri"/>
                  <a:sym typeface="Calibri"/>
                </a:rPr>
                <a:t>reveal the hidden state of the system</a:t>
              </a:r>
            </a:p>
          </p:txBody>
        </p:sp>
        <p:sp>
          <p:nvSpPr>
            <p:cNvPr id="68" name="Shape 68"/>
            <p:cNvSpPr txBox="1"/>
            <p:nvPr/>
          </p:nvSpPr>
          <p:spPr>
            <a:xfrm>
              <a:off x="1422396" y="-2070897"/>
              <a:ext cx="30480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rgbClr val="187198"/>
                  </a:solidFill>
                  <a:latin typeface="Calibri"/>
                  <a:ea typeface="Calibri"/>
                  <a:cs typeface="Calibri"/>
                  <a:sym typeface="Calibri"/>
                </a:rPr>
                <a:t>™</a:t>
              </a:r>
            </a:p>
          </p:txBody>
        </p:sp>
      </p:grpSp>
      <p:grpSp>
        <p:nvGrpSpPr>
          <p:cNvPr id="69" name="Shape 69"/>
          <p:cNvGrpSpPr/>
          <p:nvPr/>
        </p:nvGrpSpPr>
        <p:grpSpPr>
          <a:xfrm>
            <a:off x="3742051" y="2911511"/>
            <a:ext cx="2048128" cy="1280059"/>
            <a:chOff x="5119914" y="398054"/>
            <a:chExt cx="1528440" cy="955259"/>
          </a:xfrm>
        </p:grpSpPr>
        <p:pic>
          <p:nvPicPr>
            <p:cNvPr id="70" name="Shape 70"/>
            <p:cNvPicPr preferRelativeResize="0"/>
            <p:nvPr/>
          </p:nvPicPr>
          <p:blipFill rotWithShape="1">
            <a:blip r:embed="rId2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119914" y="398054"/>
              <a:ext cx="1293949" cy="9228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Shape 71"/>
            <p:cNvSpPr txBox="1"/>
            <p:nvPr/>
          </p:nvSpPr>
          <p:spPr>
            <a:xfrm>
              <a:off x="6343554" y="1060813"/>
              <a:ext cx="3048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300">
                  <a:solidFill>
                    <a:srgbClr val="187198"/>
                  </a:solidFill>
                  <a:latin typeface="Calibri"/>
                  <a:ea typeface="Calibri"/>
                  <a:cs typeface="Calibri"/>
                  <a:sym typeface="Calibri"/>
                </a:rPr>
                <a:t>®</a:t>
              </a: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25582" y="372343"/>
            <a:ext cx="8472054" cy="5326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25582" y="1054101"/>
            <a:ext cx="8472054" cy="35131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5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35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rgbClr val="89A2B8"/>
              </a:buClr>
              <a:buFont typeface="Arial"/>
              <a:buNone/>
              <a:defRPr sz="1200" b="0" i="0" u="none" strike="noStrike" cap="none">
                <a:solidFill>
                  <a:srgbClr val="89A2B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309996" y="4767264"/>
            <a:ext cx="2057400" cy="1912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25582" y="4767264"/>
            <a:ext cx="8472054" cy="191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748893" y="4767264"/>
            <a:ext cx="2057400" cy="191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" name="Shape 78"/>
          <p:cNvCxnSpPr/>
          <p:nvPr/>
        </p:nvCxnSpPr>
        <p:spPr>
          <a:xfrm rot="10800000" flipH="1">
            <a:off x="401329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79" name="Shape 79"/>
          <p:cNvCxnSpPr/>
          <p:nvPr/>
        </p:nvCxnSpPr>
        <p:spPr>
          <a:xfrm rot="10800000" flipH="1">
            <a:off x="318655" y="476726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344632" y="400048"/>
            <a:ext cx="8454734" cy="51435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44632" y="1051319"/>
            <a:ext cx="4153550" cy="3520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5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2"/>
          </p:nvPr>
        </p:nvSpPr>
        <p:spPr>
          <a:xfrm>
            <a:off x="344632" y="1490261"/>
            <a:ext cx="4153550" cy="315198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95454"/>
              <a:buFont typeface="Arial"/>
              <a:buChar char="•"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3"/>
          </p:nvPr>
        </p:nvSpPr>
        <p:spPr>
          <a:xfrm>
            <a:off x="4629151" y="1057669"/>
            <a:ext cx="4170215" cy="3520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5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Font typeface="Arial"/>
              <a:buNone/>
              <a:defRPr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4"/>
          </p:nvPr>
        </p:nvSpPr>
        <p:spPr>
          <a:xfrm>
            <a:off x="4629151" y="1490261"/>
            <a:ext cx="4170215" cy="315198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Clr>
                <a:schemeClr val="dk2"/>
              </a:buClr>
              <a:buSzPct val="95454"/>
              <a:buFont typeface="Arial"/>
              <a:buChar char="•"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ftr" idx="11"/>
          </p:nvPr>
        </p:nvSpPr>
        <p:spPr>
          <a:xfrm>
            <a:off x="344632" y="474266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" name="Shape 89"/>
          <p:cNvCxnSpPr/>
          <p:nvPr/>
        </p:nvCxnSpPr>
        <p:spPr>
          <a:xfrm rot="10800000" flipH="1">
            <a:off x="401329" y="91851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44632" y="467514"/>
            <a:ext cx="8454734" cy="6544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44632" y="1231900"/>
            <a:ext cx="8454734" cy="34008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57150" algn="l" rtl="0">
              <a:lnSpc>
                <a:spcPct val="90000"/>
              </a:lnSpc>
              <a:spcBef>
                <a:spcPts val="750"/>
              </a:spcBef>
              <a:buSzPct val="100000"/>
              <a:buFont typeface="Arial"/>
              <a:buChar char="•"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7620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5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85725" algn="l" rtl="0">
              <a:lnSpc>
                <a:spcPct val="90000"/>
              </a:lnSpc>
              <a:spcBef>
                <a:spcPts val="375"/>
              </a:spcBef>
              <a:buSzPct val="96428"/>
              <a:buFont typeface="Arial"/>
              <a:buChar char="•"/>
              <a:defRPr sz="135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95250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104775" algn="l" rtl="0">
              <a:lnSpc>
                <a:spcPct val="90000"/>
              </a:lnSpc>
              <a:spcBef>
                <a:spcPts val="375"/>
              </a:spcBef>
              <a:buSzPct val="95454"/>
              <a:buFont typeface="Arial"/>
              <a:buChar char="•"/>
              <a:defRPr sz="105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SzPct val="100000"/>
              <a:buFont typeface="Arial"/>
              <a:buChar char="•"/>
              <a:defRPr sz="1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344632" y="4767264"/>
            <a:ext cx="2057400" cy="1603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44632" y="4796002"/>
            <a:ext cx="8485080" cy="2154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397240" y="4767263"/>
            <a:ext cx="432472" cy="160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75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Shape 15"/>
          <p:cNvCxnSpPr/>
          <p:nvPr/>
        </p:nvCxnSpPr>
        <p:spPr>
          <a:xfrm rot="10800000" flipH="1">
            <a:off x="318655" y="4767264"/>
            <a:ext cx="851105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16" name="Shape 16"/>
          <p:cNvPicPr preferRelativeResize="0"/>
          <p:nvPr/>
        </p:nvPicPr>
        <p:blipFill rotWithShape="1">
          <a:blip r:embed="rId15" cstate="hqprint">
            <a:alphaModFix amt="2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1686" y="302160"/>
            <a:ext cx="623265" cy="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/>
          <p:nvPr/>
        </p:nvSpPr>
        <p:spPr>
          <a:xfrm>
            <a:off x="8656803" y="576327"/>
            <a:ext cx="408436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®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32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tiff"/><Relationship Id="rId5" Type="http://schemas.openxmlformats.org/officeDocument/2006/relationships/image" Target="../media/image30.tiff"/><Relationship Id="rId4" Type="http://schemas.openxmlformats.org/officeDocument/2006/relationships/image" Target="../media/image2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emf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268825" y="2242151"/>
            <a:ext cx="8689800" cy="68538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buSzPct val="25000"/>
            </a:pPr>
            <a:r>
              <a:rPr lang="en-US" sz="2800" dirty="0" smtClean="0"/>
              <a:t>Anomaly Detection </a:t>
            </a:r>
            <a:r>
              <a:rPr lang="en-US" sz="2800" smtClean="0"/>
              <a:t>in Bipartite Networks</a:t>
            </a:r>
            <a:endParaRPr lang="en-US" sz="2800" dirty="0"/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1"/>
          </p:nvPr>
        </p:nvSpPr>
        <p:spPr>
          <a:xfrm>
            <a:off x="727525" y="2973945"/>
            <a:ext cx="7772400" cy="58344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1800" i="0" dirty="0">
                <a:solidFill>
                  <a:srgbClr val="000000"/>
                </a:solidFill>
              </a:rPr>
              <a:t>Mohammed Eslami, </a:t>
            </a:r>
            <a:r>
              <a:rPr lang="en-US" sz="1800" i="0" dirty="0" err="1">
                <a:solidFill>
                  <a:srgbClr val="000000"/>
                </a:solidFill>
              </a:rPr>
              <a:t>Ph.D</a:t>
            </a:r>
            <a:endParaRPr lang="en-US" sz="1800" i="0" dirty="0">
              <a:solidFill>
                <a:srgbClr val="000000"/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1800" i="0" dirty="0">
                <a:solidFill>
                  <a:srgbClr val="000000"/>
                </a:solidFill>
              </a:rPr>
              <a:t>George Zheng, </a:t>
            </a:r>
            <a:r>
              <a:rPr lang="en-US" sz="1800" i="0" dirty="0" err="1">
                <a:solidFill>
                  <a:srgbClr val="000000"/>
                </a:solidFill>
              </a:rPr>
              <a:t>Hamed</a:t>
            </a:r>
            <a:r>
              <a:rPr lang="en-US" sz="1800" i="0" dirty="0">
                <a:solidFill>
                  <a:srgbClr val="000000"/>
                </a:solidFill>
              </a:rPr>
              <a:t> </a:t>
            </a:r>
            <a:r>
              <a:rPr lang="en-US" sz="1800" i="0" dirty="0" err="1">
                <a:solidFill>
                  <a:srgbClr val="000000"/>
                </a:solidFill>
              </a:rPr>
              <a:t>Eramian</a:t>
            </a:r>
            <a:r>
              <a:rPr lang="en-US" sz="1800" i="0" dirty="0">
                <a:solidFill>
                  <a:srgbClr val="000000"/>
                </a:solidFill>
              </a:rPr>
              <a:t>, </a:t>
            </a:r>
            <a:r>
              <a:rPr lang="en-US" sz="1800" i="0" dirty="0" err="1" smtClean="0">
                <a:solidFill>
                  <a:srgbClr val="000000"/>
                </a:solidFill>
              </a:rPr>
              <a:t>Georgiy</a:t>
            </a:r>
            <a:r>
              <a:rPr lang="en-US" sz="1800" i="0" dirty="0" smtClean="0">
                <a:solidFill>
                  <a:srgbClr val="000000"/>
                </a:solidFill>
              </a:rPr>
              <a:t> </a:t>
            </a:r>
            <a:r>
              <a:rPr lang="en-US" sz="1800" i="0" dirty="0" err="1" smtClean="0">
                <a:solidFill>
                  <a:srgbClr val="000000"/>
                </a:solidFill>
              </a:rPr>
              <a:t>Levchuk</a:t>
            </a:r>
            <a:endParaRPr lang="en-US" sz="1800" i="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597" y="3915601"/>
            <a:ext cx="1145062" cy="5139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9915" y="3915601"/>
            <a:ext cx="1650010" cy="605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500" dirty="0" smtClean="0"/>
              <a:t>Analytics: </a:t>
            </a:r>
            <a:r>
              <a:rPr lang="en-US" sz="2500" dirty="0"/>
              <a:t>Interpretable First Order Graph Features</a:t>
            </a:r>
          </a:p>
        </p:txBody>
      </p:sp>
      <p:graphicFrame>
        <p:nvGraphicFramePr>
          <p:cNvPr id="363" name="Shape 363"/>
          <p:cNvGraphicFramePr/>
          <p:nvPr>
            <p:extLst>
              <p:ext uri="{D42A27DB-BD31-4B8C-83A1-F6EECF244321}">
                <p14:modId xmlns:p14="http://schemas.microsoft.com/office/powerpoint/2010/main" val="1448150014"/>
              </p:ext>
            </p:extLst>
          </p:nvPr>
        </p:nvGraphicFramePr>
        <p:xfrm>
          <a:off x="424519" y="1214256"/>
          <a:ext cx="8294825" cy="3084025"/>
        </p:xfrm>
        <a:graphic>
          <a:graphicData uri="http://schemas.openxmlformats.org/drawingml/2006/table">
            <a:tbl>
              <a:tblPr>
                <a:noFill/>
                <a:tableStyleId>{DD13F98F-6BE4-4FBD-8C49-A186D0B43EA7}</a:tableStyleId>
              </a:tblPr>
              <a:tblGrid>
                <a:gridCol w="2263025"/>
                <a:gridCol w="6031800"/>
              </a:tblGrid>
              <a:tr h="416650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/>
                        <a:t>Graph Feature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/>
                        <a:t>Cyber Story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66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Raw Degree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# of requests </a:t>
                      </a:r>
                      <a:r>
                        <a:rPr lang="en-US" sz="1200" dirty="0" smtClean="0"/>
                        <a:t>made</a:t>
                      </a:r>
                      <a:r>
                        <a:rPr lang="en-US" sz="1200" dirty="0"/>
                        <a:t>, # of services used, …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66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Raw Weighted Degree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Amount I’m using a specific service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14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Projected Degree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# of entities that I think I am similar to because we use a common service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14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Projected Community Size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# of entities I am actually similar to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11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Projected Page Rank</a:t>
                      </a: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My “significance” as compared to other entities (ex. Admins will use more services than clients)</a:t>
                      </a:r>
                    </a:p>
                  </a:txBody>
                  <a:tcPr marL="91425" marR="91425" marT="91425" marB="91425">
                    <a:lnL w="126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Cyber Use Case to Graph Feature Mapping</a:t>
            </a:r>
          </a:p>
        </p:txBody>
      </p:sp>
      <p:graphicFrame>
        <p:nvGraphicFramePr>
          <p:cNvPr id="371" name="Shape 371"/>
          <p:cNvGraphicFramePr/>
          <p:nvPr>
            <p:extLst>
              <p:ext uri="{D42A27DB-BD31-4B8C-83A1-F6EECF244321}">
                <p14:modId xmlns:p14="http://schemas.microsoft.com/office/powerpoint/2010/main" val="1720875661"/>
              </p:ext>
            </p:extLst>
          </p:nvPr>
        </p:nvGraphicFramePr>
        <p:xfrm>
          <a:off x="120044" y="1091683"/>
          <a:ext cx="8903775" cy="3560635"/>
        </p:xfrm>
        <a:graphic>
          <a:graphicData uri="http://schemas.openxmlformats.org/drawingml/2006/table">
            <a:tbl>
              <a:tblPr>
                <a:noFill/>
                <a:tableStyleId>{48B0BDEC-B408-4EFC-B1AB-0B5B9E492A89}</a:tableStyleId>
              </a:tblPr>
              <a:tblGrid>
                <a:gridCol w="1338875"/>
                <a:gridCol w="2436625"/>
                <a:gridCol w="5128275"/>
              </a:tblGrid>
              <a:tr h="51927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Data Type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Cyber Use Case Description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Features</a:t>
                      </a:r>
                    </a:p>
                  </a:txBody>
                  <a:tcPr marL="91425" marR="91425" marT="91425" marB="91425" anchor="ctr"/>
                </a:tc>
              </a:tr>
              <a:tr h="10885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User → Service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Infer user roles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Admins</a:t>
                      </a:r>
                      <a:r>
                        <a:rPr lang="en-US" dirty="0"/>
                        <a:t> = High projected degree, community size, and page rank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Non-admins</a:t>
                      </a:r>
                      <a:r>
                        <a:rPr lang="en-US" dirty="0"/>
                        <a:t> =  High projected degree but small community size and page-rank</a:t>
                      </a:r>
                    </a:p>
                  </a:txBody>
                  <a:tcPr marL="91425" marR="91425" marT="91425" marB="91425" anchor="ctr"/>
                </a:tc>
              </a:tr>
              <a:tr h="8262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Client → Server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Infer similarities between groups of clients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Typical Client Systems </a:t>
                      </a:r>
                      <a:r>
                        <a:rPr lang="en-US" dirty="0"/>
                        <a:t>= High community size, projected degree, and low page rank</a:t>
                      </a:r>
                    </a:p>
                  </a:txBody>
                  <a:tcPr marL="91425" marR="91425" marT="91425" marB="91425" anchor="ctr"/>
                </a:tc>
              </a:tr>
              <a:tr h="86512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Internal IP → External IP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Identifying firewalls, VPNs, or other network access points from flow data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Firewalls</a:t>
                      </a:r>
                      <a:r>
                        <a:rPr lang="en-US" dirty="0"/>
                        <a:t> = High raw degree, weighted degree, projected degree, community size, and page rank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VPNs</a:t>
                      </a:r>
                      <a:r>
                        <a:rPr lang="en-US" dirty="0"/>
                        <a:t> = High raw degree, weighted degree, projected degree, but small community size, and page rank</a:t>
                      </a: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title"/>
          </p:nvPr>
        </p:nvSpPr>
        <p:spPr>
          <a:xfrm>
            <a:off x="344700" y="143725"/>
            <a:ext cx="7098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smtClean="0"/>
              <a:t>Graph Analytic Workflow</a:t>
            </a:r>
            <a:endParaRPr lang="en-US" sz="2400" dirty="0"/>
          </a:p>
        </p:txBody>
      </p:sp>
      <p:sp>
        <p:nvSpPr>
          <p:cNvPr id="380" name="Shape 380"/>
          <p:cNvSpPr txBox="1"/>
          <p:nvPr/>
        </p:nvSpPr>
        <p:spPr>
          <a:xfrm>
            <a:off x="380921" y="966450"/>
            <a:ext cx="8247000" cy="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/>
              <a:t>Modularization and integration identifies cyber use cases from graph feature mappings and also provides flexibility to identify anomalies within and across derived communities.</a:t>
            </a:r>
          </a:p>
        </p:txBody>
      </p:sp>
      <p:pic>
        <p:nvPicPr>
          <p:cNvPr id="381" name="Shape 3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5" y="2405824"/>
            <a:ext cx="836725" cy="7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Shape 382"/>
          <p:cNvSpPr txBox="1"/>
          <p:nvPr/>
        </p:nvSpPr>
        <p:spPr>
          <a:xfrm>
            <a:off x="-116100" y="3189425"/>
            <a:ext cx="1187100" cy="25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pic>
        <p:nvPicPr>
          <p:cNvPr id="384" name="Shape 3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092" y="2405825"/>
            <a:ext cx="862908" cy="7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Shape 385"/>
          <p:cNvSpPr txBox="1"/>
          <p:nvPr/>
        </p:nvSpPr>
        <p:spPr>
          <a:xfrm>
            <a:off x="1030742" y="3189424"/>
            <a:ext cx="1570200" cy="540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Create Bipartite Graph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557577" y="2530245"/>
            <a:ext cx="1043588" cy="53475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Edge Pruning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217375" y="2797624"/>
            <a:ext cx="29270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990831" y="2797624"/>
            <a:ext cx="267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678854" y="2762411"/>
            <a:ext cx="313940" cy="2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3798685" y="2174251"/>
            <a:ext cx="902497" cy="1059861"/>
            <a:chOff x="4273867" y="2052641"/>
            <a:chExt cx="1560609" cy="1451612"/>
          </a:xfrm>
        </p:grpSpPr>
        <p:grpSp>
          <p:nvGrpSpPr>
            <p:cNvPr id="387" name="Shape 387"/>
            <p:cNvGrpSpPr/>
            <p:nvPr/>
          </p:nvGrpSpPr>
          <p:grpSpPr>
            <a:xfrm>
              <a:off x="4490767" y="2353220"/>
              <a:ext cx="1129171" cy="924900"/>
              <a:chOff x="5521300" y="1137500"/>
              <a:chExt cx="1079203" cy="924900"/>
            </a:xfrm>
          </p:grpSpPr>
          <p:sp>
            <p:nvSpPr>
              <p:cNvPr id="388" name="Shape 388"/>
              <p:cNvSpPr/>
              <p:nvPr/>
            </p:nvSpPr>
            <p:spPr>
              <a:xfrm>
                <a:off x="6054700" y="1137500"/>
                <a:ext cx="111300" cy="867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89" name="Shape 389"/>
              <p:cNvSpPr/>
              <p:nvPr/>
            </p:nvSpPr>
            <p:spPr>
              <a:xfrm>
                <a:off x="6489203" y="1916325"/>
                <a:ext cx="111300" cy="867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90" name="Shape 390"/>
              <p:cNvSpPr/>
              <p:nvPr/>
            </p:nvSpPr>
            <p:spPr>
              <a:xfrm>
                <a:off x="5521300" y="1975700"/>
                <a:ext cx="111300" cy="867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94" name="Shape 394"/>
            <p:cNvSpPr txBox="1"/>
            <p:nvPr/>
          </p:nvSpPr>
          <p:spPr>
            <a:xfrm>
              <a:off x="4998637" y="2052641"/>
              <a:ext cx="216898" cy="25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1000" i="1" dirty="0"/>
                <a:t>A</a:t>
              </a:r>
            </a:p>
          </p:txBody>
        </p:sp>
        <p:sp>
          <p:nvSpPr>
            <p:cNvPr id="395" name="Shape 395"/>
            <p:cNvSpPr txBox="1"/>
            <p:nvPr/>
          </p:nvSpPr>
          <p:spPr>
            <a:xfrm>
              <a:off x="5617578" y="3117362"/>
              <a:ext cx="216898" cy="25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1000" i="1"/>
                <a:t>B</a:t>
              </a:r>
            </a:p>
          </p:txBody>
        </p:sp>
        <p:sp>
          <p:nvSpPr>
            <p:cNvPr id="396" name="Shape 396"/>
            <p:cNvSpPr txBox="1"/>
            <p:nvPr/>
          </p:nvSpPr>
          <p:spPr>
            <a:xfrm>
              <a:off x="4273867" y="3148970"/>
              <a:ext cx="216898" cy="25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1000" i="1"/>
                <a:t>C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598668" y="2477791"/>
              <a:ext cx="549591" cy="722247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/>
            <p:cNvSpPr/>
            <p:nvPr/>
          </p:nvSpPr>
          <p:spPr>
            <a:xfrm rot="10800000">
              <a:off x="4561068" y="2440191"/>
              <a:ext cx="549591" cy="722247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 rot="16795064">
              <a:off x="5035694" y="2482099"/>
              <a:ext cx="655070" cy="560625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 rot="6300000">
              <a:off x="5037296" y="2548628"/>
              <a:ext cx="638511" cy="546453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 rot="3256357">
              <a:off x="4818843" y="2868334"/>
              <a:ext cx="549591" cy="722247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 rot="14056357">
              <a:off x="4845842" y="2859752"/>
              <a:ext cx="470101" cy="734190"/>
            </a:xfrm>
            <a:custGeom>
              <a:avLst/>
              <a:gdLst>
                <a:gd name="connsiteX0" fmla="*/ 0 w 558141"/>
                <a:gd name="connsiteY0" fmla="*/ 700645 h 700645"/>
                <a:gd name="connsiteX1" fmla="*/ 368135 w 558141"/>
                <a:gd name="connsiteY1" fmla="*/ 475013 h 700645"/>
                <a:gd name="connsiteX2" fmla="*/ 558141 w 558141"/>
                <a:gd name="connsiteY2" fmla="*/ 0 h 70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8141" h="700645">
                  <a:moveTo>
                    <a:pt x="0" y="700645"/>
                  </a:moveTo>
                  <a:cubicBezTo>
                    <a:pt x="137556" y="646216"/>
                    <a:pt x="275112" y="591787"/>
                    <a:pt x="368135" y="475013"/>
                  </a:cubicBezTo>
                  <a:cubicBezTo>
                    <a:pt x="461158" y="358239"/>
                    <a:pt x="558141" y="0"/>
                    <a:pt x="558141" y="0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Shape 385"/>
          <p:cNvSpPr txBox="1"/>
          <p:nvPr/>
        </p:nvSpPr>
        <p:spPr>
          <a:xfrm>
            <a:off x="3385464" y="3266213"/>
            <a:ext cx="1570200" cy="76850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 smtClean="0"/>
              <a:t>Compute Directional Graph Projections</a:t>
            </a:r>
            <a:endParaRPr lang="en-US" dirty="0"/>
          </a:p>
        </p:txBody>
      </p:sp>
      <p:pic>
        <p:nvPicPr>
          <p:cNvPr id="46" name="Shape 312"/>
          <p:cNvPicPr preferRelativeResize="0"/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33750" y="1805759"/>
            <a:ext cx="687369" cy="6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385"/>
          <p:cNvSpPr txBox="1"/>
          <p:nvPr/>
        </p:nvSpPr>
        <p:spPr>
          <a:xfrm>
            <a:off x="5069260" y="2419754"/>
            <a:ext cx="1346370" cy="5791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mtClean="0"/>
              <a:t>Identify communities in graph projection</a:t>
            </a:r>
            <a:endParaRPr lang="en-US" dirty="0"/>
          </a:p>
        </p:txBody>
      </p:sp>
      <p:pic>
        <p:nvPicPr>
          <p:cNvPr id="53" name="Shape 307"/>
          <p:cNvPicPr preferRelativeResize="0"/>
          <p:nvPr/>
        </p:nvPicPr>
        <p:blipFill>
          <a:blip r:embed="rId6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8564" y="3426323"/>
            <a:ext cx="1091400" cy="709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Elbow Connector 23"/>
          <p:cNvCxnSpPr>
            <a:endCxn id="46" idx="1"/>
          </p:cNvCxnSpPr>
          <p:nvPr/>
        </p:nvCxnSpPr>
        <p:spPr>
          <a:xfrm flipV="1">
            <a:off x="4605544" y="2141909"/>
            <a:ext cx="828206" cy="698617"/>
          </a:xfrm>
          <a:prstGeom prst="bentConnector3">
            <a:avLst>
              <a:gd name="adj1" fmla="val 485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385"/>
          <p:cNvSpPr txBox="1"/>
          <p:nvPr/>
        </p:nvSpPr>
        <p:spPr>
          <a:xfrm>
            <a:off x="4739812" y="4152527"/>
            <a:ext cx="1973831" cy="61473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 smtClean="0"/>
              <a:t>Compute Page Rank</a:t>
            </a:r>
            <a:endParaRPr lang="en-US" dirty="0"/>
          </a:p>
        </p:txBody>
      </p:sp>
      <p:cxnSp>
        <p:nvCxnSpPr>
          <p:cNvPr id="32" name="Elbow Connector 31"/>
          <p:cNvCxnSpPr>
            <a:endCxn id="53" idx="1"/>
          </p:cNvCxnSpPr>
          <p:nvPr/>
        </p:nvCxnSpPr>
        <p:spPr>
          <a:xfrm rot="16200000" flipH="1">
            <a:off x="4586542" y="3219276"/>
            <a:ext cx="983674" cy="1403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6536814" y="1790993"/>
            <a:ext cx="1113719" cy="70215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>
                <a:solidFill>
                  <a:schemeClr val="tx1"/>
                </a:solidFill>
              </a:rPr>
              <a:t>kNN</a:t>
            </a:r>
            <a:r>
              <a:rPr lang="en-US" i="1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Anomaly Detector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73" name="Shape 385"/>
          <p:cNvSpPr txBox="1"/>
          <p:nvPr/>
        </p:nvSpPr>
        <p:spPr>
          <a:xfrm>
            <a:off x="7789291" y="1834541"/>
            <a:ext cx="1354709" cy="61473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 smtClean="0"/>
              <a:t>Anomalous Clients, Users</a:t>
            </a:r>
            <a:r>
              <a:rPr lang="en-US" smtClean="0"/>
              <a:t>, IPs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7873315" y="3287072"/>
            <a:ext cx="9392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/>
              <a:t>Cyber Use case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6539178" y="3197603"/>
            <a:ext cx="1113719" cy="70215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Cyber Use Case Scoring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0" name="Elbow Connector 49"/>
          <p:cNvCxnSpPr>
            <a:stCxn id="46" idx="3"/>
            <a:endCxn id="72" idx="1"/>
          </p:cNvCxnSpPr>
          <p:nvPr/>
        </p:nvCxnSpPr>
        <p:spPr>
          <a:xfrm>
            <a:off x="6121119" y="2141909"/>
            <a:ext cx="415695" cy="1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46" idx="3"/>
            <a:endCxn id="75" idx="1"/>
          </p:cNvCxnSpPr>
          <p:nvPr/>
        </p:nvCxnSpPr>
        <p:spPr>
          <a:xfrm>
            <a:off x="6121119" y="2141909"/>
            <a:ext cx="418059" cy="1406773"/>
          </a:xfrm>
          <a:prstGeom prst="bentConnector3">
            <a:avLst>
              <a:gd name="adj1" fmla="val 471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3"/>
            <a:endCxn id="75" idx="1"/>
          </p:cNvCxnSpPr>
          <p:nvPr/>
        </p:nvCxnSpPr>
        <p:spPr>
          <a:xfrm flipV="1">
            <a:off x="6239964" y="3548682"/>
            <a:ext cx="299214" cy="232616"/>
          </a:xfrm>
          <a:prstGeom prst="bentConnector3">
            <a:avLst>
              <a:gd name="adj1" fmla="val 261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75" idx="3"/>
            <a:endCxn id="48" idx="1"/>
          </p:cNvCxnSpPr>
          <p:nvPr/>
        </p:nvCxnSpPr>
        <p:spPr>
          <a:xfrm>
            <a:off x="7652897" y="3548682"/>
            <a:ext cx="220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72" idx="3"/>
            <a:endCxn id="73" idx="1"/>
          </p:cNvCxnSpPr>
          <p:nvPr/>
        </p:nvCxnSpPr>
        <p:spPr>
          <a:xfrm flipV="1">
            <a:off x="7650533" y="2141909"/>
            <a:ext cx="138758" cy="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084693" y="3897388"/>
            <a:ext cx="12578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Source: Page Rank. Wikipedia</a:t>
            </a:r>
            <a:endParaRPr lang="en-US" sz="800" dirty="0"/>
          </a:p>
        </p:txBody>
      </p:sp>
      <p:cxnSp>
        <p:nvCxnSpPr>
          <p:cNvPr id="6" name="Straight Arrow Connector 5"/>
          <p:cNvCxnSpPr>
            <a:stCxn id="72" idx="2"/>
            <a:endCxn id="75" idx="0"/>
          </p:cNvCxnSpPr>
          <p:nvPr/>
        </p:nvCxnSpPr>
        <p:spPr>
          <a:xfrm>
            <a:off x="7093674" y="2493151"/>
            <a:ext cx="2364" cy="704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Scaling </a:t>
            </a:r>
            <a:r>
              <a:rPr lang="en-US" dirty="0" smtClean="0"/>
              <a:t>Directional Graph </a:t>
            </a:r>
            <a:r>
              <a:rPr lang="en-US" dirty="0"/>
              <a:t>Projections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491290" y="1085715"/>
            <a:ext cx="1987338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6" descr="../GraphProjectionsPub/GraphXprojectionMethodFigure.pdf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123"/>
          <a:stretch/>
        </p:blipFill>
        <p:spPr bwMode="auto">
          <a:xfrm>
            <a:off x="1346128" y="1414774"/>
            <a:ext cx="6316586" cy="335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hape 380"/>
          <p:cNvSpPr txBox="1"/>
          <p:nvPr/>
        </p:nvSpPr>
        <p:spPr>
          <a:xfrm>
            <a:off x="380921" y="966450"/>
            <a:ext cx="8247000" cy="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Message passing algorithms on graph data structure allows for custom asymmetric similarity measure and scales to O(</a:t>
            </a:r>
            <a:r>
              <a:rPr lang="en-US" i="1" dirty="0" smtClean="0"/>
              <a:t>e</a:t>
            </a:r>
            <a:r>
              <a:rPr lang="en-US" dirty="0" smtClean="0"/>
              <a:t>). </a:t>
            </a:r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576380" y="2111865"/>
            <a:ext cx="10998371" cy="45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2"/>
          </p:nvPr>
        </p:nvSpPr>
        <p:spPr>
          <a:xfrm>
            <a:off x="8397240" y="4767262"/>
            <a:ext cx="432472" cy="249581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13</a:t>
            </a:r>
            <a:endParaRPr lang="en-US" sz="75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Base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0" y="4028039"/>
            <a:ext cx="6162805" cy="5887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45x Dell servers, 17.28 </a:t>
            </a:r>
            <a:r>
              <a:rPr lang="en-US" dirty="0"/>
              <a:t>TB RAM, and 2.304 </a:t>
            </a:r>
            <a:r>
              <a:rPr lang="en-US" dirty="0" smtClean="0"/>
              <a:t>PB HDFS Storage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918296" y="2090383"/>
            <a:ext cx="1820984" cy="716391"/>
          </a:xfrm>
          <a:prstGeom prst="roundRect">
            <a:avLst/>
          </a:prstGeom>
          <a:ln w="3175"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10 executors </a:t>
            </a:r>
          </a:p>
          <a:p>
            <a:pPr algn="ctr"/>
            <a:r>
              <a:rPr lang="en-US" sz="1200" dirty="0" smtClean="0"/>
              <a:t>4GB </a:t>
            </a:r>
            <a:r>
              <a:rPr lang="en-US" sz="1200" dirty="0"/>
              <a:t>driver </a:t>
            </a:r>
            <a:r>
              <a:rPr lang="en-US" sz="1200" dirty="0" smtClean="0"/>
              <a:t>memory</a:t>
            </a:r>
          </a:p>
          <a:p>
            <a:pPr algn="ctr"/>
            <a:r>
              <a:rPr lang="en-US" sz="1200" dirty="0" smtClean="0"/>
              <a:t>3GB executor memory</a:t>
            </a:r>
            <a:endParaRPr lang="en-US" sz="1200" dirty="0"/>
          </a:p>
        </p:txBody>
      </p:sp>
      <p:sp>
        <p:nvSpPr>
          <p:cNvPr id="9" name="Rounded Rectangle 8"/>
          <p:cNvSpPr/>
          <p:nvPr/>
        </p:nvSpPr>
        <p:spPr>
          <a:xfrm>
            <a:off x="3649303" y="1475409"/>
            <a:ext cx="784963" cy="387262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Breeze</a:t>
            </a:r>
            <a:endParaRPr lang="en-US" dirty="0"/>
          </a:p>
        </p:txBody>
      </p:sp>
      <p:pic>
        <p:nvPicPr>
          <p:cNvPr id="10" name="Chart 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338" y="1641231"/>
            <a:ext cx="3900611" cy="2159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1651321" y="1002521"/>
            <a:ext cx="2782945" cy="4032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2"/>
                </a:solidFill>
              </a:rPr>
              <a:t>Graph Analytic Workflow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0184" y="1507879"/>
            <a:ext cx="1195183" cy="4094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5270" y="1442593"/>
            <a:ext cx="896022" cy="5127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185" y="2000743"/>
            <a:ext cx="1478085" cy="8470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789" y="3075495"/>
            <a:ext cx="1888789" cy="45803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8296" y="2976310"/>
            <a:ext cx="2005349" cy="75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08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Use Case: Netflow from Edge of Network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3127" y="146066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4632" y="1650668"/>
            <a:ext cx="240030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0" y="29083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290630" y="1615041"/>
            <a:ext cx="2871354" cy="2451100"/>
            <a:chOff x="0" y="457200"/>
            <a:chExt cx="2871354" cy="2451100"/>
          </a:xfrm>
        </p:grpSpPr>
        <p:pic>
          <p:nvPicPr>
            <p:cNvPr id="4100" name="Picture 1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57200"/>
              <a:ext cx="2489200" cy="245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6554" y="2108200"/>
              <a:ext cx="304800" cy="800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Rectangle 8"/>
          <p:cNvSpPr>
            <a:spLocks noChangeArrowheads="1"/>
          </p:cNvSpPr>
          <p:nvPr/>
        </p:nvSpPr>
        <p:spPr bwMode="auto">
          <a:xfrm flipV="1">
            <a:off x="7788940" y="1714619"/>
            <a:ext cx="7977674" cy="48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103" name="Picture 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61984" y="1960292"/>
            <a:ext cx="2892143" cy="203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hape 380"/>
          <p:cNvSpPr txBox="1"/>
          <p:nvPr/>
        </p:nvSpPr>
        <p:spPr>
          <a:xfrm>
            <a:off x="380920" y="966450"/>
            <a:ext cx="8584949" cy="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/>
            <a:r>
              <a:rPr lang="en-US" i="1" smtClean="0"/>
              <a:t>k-Nearest Neighbor </a:t>
            </a:r>
            <a:r>
              <a:rPr lang="en-US" dirty="0" smtClean="0"/>
              <a:t>anomaly detection on graph projection features highlighted the single </a:t>
            </a:r>
            <a:r>
              <a:rPr lang="en-US" dirty="0"/>
              <a:t>client </a:t>
            </a:r>
            <a:r>
              <a:rPr lang="en-US" dirty="0" smtClean="0"/>
              <a:t>in the largest community that made communication </a:t>
            </a:r>
            <a:r>
              <a:rPr lang="en-US" dirty="0"/>
              <a:t>with a particular DNS </a:t>
            </a:r>
            <a:r>
              <a:rPr lang="en-US" dirty="0" smtClean="0"/>
              <a:t>server an anomalous number of times.   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2776" y="4266370"/>
            <a:ext cx="2364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Client-Server DNS Graph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290630" y="4121841"/>
            <a:ext cx="2364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Client Graph Projection colored </a:t>
            </a:r>
            <a:r>
              <a:rPr lang="en-US" smtClean="0"/>
              <a:t>by anomaly score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378469" y="4082357"/>
            <a:ext cx="2587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Explainable features highlight most anomalous client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Use Case: RDP Logs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237019" y="1627401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75993" y="1627401"/>
            <a:ext cx="3009169" cy="299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75013" y="976739"/>
            <a:ext cx="8217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Graph projections </a:t>
            </a:r>
            <a:r>
              <a:rPr lang="en-US" dirty="0" smtClean="0"/>
              <a:t>onto username </a:t>
            </a:r>
            <a:r>
              <a:rPr lang="en-US" dirty="0"/>
              <a:t>from Remote Desktop Protocol (RDP) logs </a:t>
            </a:r>
            <a:r>
              <a:rPr lang="en-US" dirty="0" smtClean="0"/>
              <a:t>highlights that </a:t>
            </a:r>
            <a:r>
              <a:rPr lang="en-US" dirty="0"/>
              <a:t>communities of users that </a:t>
            </a:r>
            <a:r>
              <a:rPr lang="en-US" dirty="0" smtClean="0"/>
              <a:t>login </a:t>
            </a:r>
            <a:r>
              <a:rPr lang="en-US" dirty="0"/>
              <a:t>from the same </a:t>
            </a:r>
            <a:r>
              <a:rPr lang="en-US" dirty="0" smtClean="0"/>
              <a:t>IP have multiple aliases.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67054" y="1899675"/>
            <a:ext cx="173973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Single user identified within a community with an alias of no resemblance to other </a:t>
            </a:r>
            <a:r>
              <a:rPr lang="en-US" dirty="0" smtClean="0"/>
              <a:t>users.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>
          <a:xfrm flipH="1">
            <a:off x="5450774" y="2592173"/>
            <a:ext cx="1116280" cy="57461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567053" y="3642594"/>
            <a:ext cx="173973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 smtClean="0"/>
              <a:t>{</a:t>
            </a:r>
            <a:r>
              <a:rPr lang="en-US" i="1" dirty="0" err="1" smtClean="0"/>
              <a:t>jsmith</a:t>
            </a:r>
            <a:r>
              <a:rPr lang="en-US" i="1" dirty="0" smtClean="0"/>
              <a:t>, johns, </a:t>
            </a:r>
            <a:r>
              <a:rPr lang="en-US" i="1" dirty="0" err="1" smtClean="0"/>
              <a:t>johnsmith</a:t>
            </a:r>
            <a:r>
              <a:rPr lang="en-US" i="1" dirty="0" smtClean="0"/>
              <a:t>, </a:t>
            </a:r>
            <a:r>
              <a:rPr lang="mr-IN" i="1" dirty="0" smtClean="0"/>
              <a:t>…</a:t>
            </a:r>
            <a:r>
              <a:rPr lang="en-US" i="1" dirty="0" smtClean="0"/>
              <a:t>, </a:t>
            </a:r>
            <a:r>
              <a:rPr lang="en-US" i="1" dirty="0" err="1" smtClean="0"/>
              <a:t>adamb</a:t>
            </a:r>
            <a:r>
              <a:rPr lang="en-US" i="1" dirty="0" smtClean="0"/>
              <a:t>} </a:t>
            </a:r>
            <a:endParaRPr lang="en-US" i="1" dirty="0"/>
          </a:p>
        </p:txBody>
      </p:sp>
      <p:sp>
        <p:nvSpPr>
          <p:cNvPr id="9" name="Oval 8"/>
          <p:cNvSpPr/>
          <p:nvPr/>
        </p:nvSpPr>
        <p:spPr>
          <a:xfrm>
            <a:off x="4827318" y="2474286"/>
            <a:ext cx="1324100" cy="15028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115792" y="3550722"/>
            <a:ext cx="558140" cy="4275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Shape 185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013" y="1915769"/>
            <a:ext cx="561900" cy="5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86"/>
          <p:cNvPicPr preferRelativeResize="0"/>
          <p:nvPr/>
        </p:nvPicPr>
        <p:blipFill>
          <a:blip r:embed="rId5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013" y="2667895"/>
            <a:ext cx="561900" cy="5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Shape 187"/>
          <p:cNvPicPr preferRelativeResize="0"/>
          <p:nvPr/>
        </p:nvPicPr>
        <p:blipFill>
          <a:blip r:embed="rId6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813" y="3432870"/>
            <a:ext cx="672300" cy="6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88"/>
          <p:cNvSpPr txBox="1"/>
          <p:nvPr/>
        </p:nvSpPr>
        <p:spPr>
          <a:xfrm>
            <a:off x="1677998" y="2247894"/>
            <a:ext cx="1344600" cy="42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 err="1" smtClean="0"/>
              <a:t>SourceIP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0" name="Shape 189"/>
          <p:cNvSpPr txBox="1"/>
          <p:nvPr/>
        </p:nvSpPr>
        <p:spPr>
          <a:xfrm>
            <a:off x="1724603" y="3222211"/>
            <a:ext cx="1344600" cy="42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 err="1" smtClean="0"/>
              <a:t>SourceIP</a:t>
            </a:r>
            <a:r>
              <a:rPr lang="en-US" dirty="0" smtClean="0"/>
              <a:t> 2</a:t>
            </a:r>
            <a:endParaRPr lang="en-US" dirty="0"/>
          </a:p>
        </p:txBody>
      </p:sp>
      <p:cxnSp>
        <p:nvCxnSpPr>
          <p:cNvPr id="21" name="Shape 193"/>
          <p:cNvCxnSpPr/>
          <p:nvPr/>
        </p:nvCxnSpPr>
        <p:spPr>
          <a:xfrm rot="10800000" flipH="1">
            <a:off x="1092112" y="3442920"/>
            <a:ext cx="725700" cy="32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2" name="Shape 194"/>
          <p:cNvCxnSpPr/>
          <p:nvPr/>
        </p:nvCxnSpPr>
        <p:spPr>
          <a:xfrm>
            <a:off x="1036912" y="2196719"/>
            <a:ext cx="780900" cy="26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3" name="Shape 195"/>
          <p:cNvCxnSpPr/>
          <p:nvPr/>
        </p:nvCxnSpPr>
        <p:spPr>
          <a:xfrm>
            <a:off x="1036912" y="2196719"/>
            <a:ext cx="780900" cy="124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4" name="Shape 196"/>
          <p:cNvCxnSpPr/>
          <p:nvPr/>
        </p:nvCxnSpPr>
        <p:spPr>
          <a:xfrm rot="10800000" flipH="1">
            <a:off x="1036938" y="2457895"/>
            <a:ext cx="780900" cy="49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5" name="Rectangle 24"/>
          <p:cNvSpPr/>
          <p:nvPr/>
        </p:nvSpPr>
        <p:spPr>
          <a:xfrm>
            <a:off x="475013" y="4126086"/>
            <a:ext cx="202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Bipartite graph</a:t>
            </a:r>
            <a:r>
              <a:rPr lang="en-US" smtClean="0"/>
              <a:t>: username </a:t>
            </a:r>
            <a:r>
              <a:rPr lang="en-US" smtClean="0">
                <a:sym typeface="Wingdings"/>
              </a:rPr>
              <a:t> </a:t>
            </a:r>
            <a:r>
              <a:rPr lang="en-US" smtClean="0"/>
              <a:t>source </a:t>
            </a:r>
            <a:r>
              <a:rPr lang="en-US" dirty="0" err="1" smtClean="0"/>
              <a:t>ip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Conclusions and Next Steps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lvl="0" indent="0">
              <a:spcBef>
                <a:spcPts val="0"/>
              </a:spcBef>
              <a:buNone/>
            </a:pPr>
            <a:r>
              <a:rPr lang="en-US" b="1" dirty="0" smtClean="0"/>
              <a:t>Conclusions</a:t>
            </a:r>
          </a:p>
          <a:p>
            <a:pPr marL="457200" lvl="0" indent="-304800">
              <a:spcBef>
                <a:spcPts val="0"/>
              </a:spcBef>
              <a:buAutoNum type="arabicPeriod"/>
            </a:pPr>
            <a:r>
              <a:rPr lang="en-US" dirty="0" smtClean="0"/>
              <a:t>A </a:t>
            </a:r>
            <a:r>
              <a:rPr lang="en-US" dirty="0"/>
              <a:t>novel method to capture and represent similarity between network entities</a:t>
            </a:r>
            <a:br>
              <a:rPr lang="en-US" dirty="0"/>
            </a:br>
            <a:endParaRPr lang="en-US" dirty="0"/>
          </a:p>
          <a:p>
            <a:pPr marL="457200" lvl="0" indent="-304800">
              <a:spcBef>
                <a:spcPts val="0"/>
              </a:spcBef>
              <a:buAutoNum type="arabicPeriod"/>
            </a:pPr>
            <a:r>
              <a:rPr lang="en-US" dirty="0"/>
              <a:t>A scalable method to compute directional graph projections for enterprise scale networks</a:t>
            </a:r>
            <a:br>
              <a:rPr lang="en-US" dirty="0"/>
            </a:br>
            <a:endParaRPr lang="en-US" dirty="0"/>
          </a:p>
          <a:p>
            <a:pPr marL="457200" lvl="0" indent="-304800">
              <a:spcBef>
                <a:spcPts val="0"/>
              </a:spcBef>
              <a:buAutoNum type="arabicPeriod"/>
            </a:pPr>
            <a:r>
              <a:rPr lang="en-US" dirty="0"/>
              <a:t>A method to rapidly visualize, identify, and interpret anomalies from cyber logs using graph </a:t>
            </a:r>
            <a:r>
              <a:rPr lang="en-US" dirty="0" smtClean="0"/>
              <a:t>features</a:t>
            </a:r>
          </a:p>
          <a:p>
            <a:pPr marL="152400" lvl="0" indent="0">
              <a:spcBef>
                <a:spcPts val="0"/>
              </a:spcBef>
              <a:buNone/>
            </a:pPr>
            <a:r>
              <a:rPr lang="en-US" b="1" dirty="0" smtClean="0"/>
              <a:t>Next Steps:</a:t>
            </a:r>
          </a:p>
          <a:p>
            <a:pPr marL="495300" indent="-342900">
              <a:spcBef>
                <a:spcPts val="0"/>
              </a:spcBef>
              <a:buAutoNum type="arabicPeriod"/>
            </a:pPr>
            <a:r>
              <a:rPr lang="en-US" dirty="0" smtClean="0"/>
              <a:t>Identify more relevant and concrete cyber </a:t>
            </a:r>
            <a:r>
              <a:rPr lang="en-US" dirty="0"/>
              <a:t>use cases for improvements and expansions on various similarity metrics </a:t>
            </a:r>
            <a:r>
              <a:rPr lang="en-US" dirty="0" smtClean="0"/>
              <a:t>and graph features. </a:t>
            </a:r>
            <a:br>
              <a:rPr lang="en-US" dirty="0" smtClean="0"/>
            </a:br>
            <a:endParaRPr lang="en-US" dirty="0" smtClean="0"/>
          </a:p>
          <a:p>
            <a:pPr marL="495300" indent="-342900">
              <a:spcBef>
                <a:spcPts val="0"/>
              </a:spcBef>
              <a:buAutoNum type="arabicPeriod"/>
            </a:pPr>
            <a:r>
              <a:rPr lang="en-US" dirty="0" smtClean="0"/>
              <a:t>We </a:t>
            </a:r>
            <a:r>
              <a:rPr lang="en-US" dirty="0"/>
              <a:t>would like to extend our work to better account for temporally evolving graphs to </a:t>
            </a:r>
            <a:r>
              <a:rPr lang="en-US" dirty="0" smtClean="0"/>
              <a:t>identify </a:t>
            </a:r>
            <a:r>
              <a:rPr lang="en-US" dirty="0"/>
              <a:t>significant events that occur on a network at a particular time.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704851" y="1756565"/>
            <a:ext cx="7886700" cy="65444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This research was developed with funding from the Defense Advanced Research Projects Agency (DARPA</a:t>
            </a:r>
            <a:r>
              <a:rPr lang="en-US" dirty="0" smtClean="0">
                <a:solidFill>
                  <a:schemeClr val="bg1">
                    <a:lumMod val="10000"/>
                  </a:schemeClr>
                </a:solidFill>
              </a:rPr>
              <a:t>).</a:t>
            </a:r>
          </a:p>
          <a:p>
            <a:pPr algn="ctr"/>
            <a:endParaRPr lang="en-US" dirty="0">
              <a:solidFill>
                <a:schemeClr val="bg1">
                  <a:lumMod val="1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The views, opinions and/or findings expressed are those of the author and should not be interpreted as representing the official views or policies of the Department of Defense or the U.S. Government.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514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37705" y="264031"/>
            <a:ext cx="8468700" cy="640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Outline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37705" y="1603168"/>
            <a:ext cx="8468700" cy="304188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14300" indent="0">
              <a:spcBef>
                <a:spcPts val="0"/>
              </a:spcBef>
              <a:buNone/>
            </a:pPr>
            <a:endParaRPr lang="en-US" dirty="0" smtClean="0"/>
          </a:p>
          <a:p>
            <a:pPr>
              <a:spcBef>
                <a:spcPts val="0"/>
              </a:spcBef>
            </a:pPr>
            <a:r>
              <a:rPr lang="en-US" dirty="0"/>
              <a:t> </a:t>
            </a:r>
            <a:r>
              <a:rPr lang="en-US" dirty="0" smtClean="0"/>
              <a:t>  Overview of Network Defense</a:t>
            </a:r>
          </a:p>
          <a:p>
            <a:pPr>
              <a:spcBef>
                <a:spcPts val="0"/>
              </a:spcBef>
            </a:pPr>
            <a:endParaRPr lang="en-US" dirty="0" smtClean="0"/>
          </a:p>
          <a:p>
            <a:pPr>
              <a:spcBef>
                <a:spcPts val="0"/>
              </a:spcBef>
            </a:pPr>
            <a:r>
              <a:rPr lang="en-US" dirty="0" smtClean="0"/>
              <a:t>   Cyber Data Represented as Bipartite Graphs</a:t>
            </a:r>
          </a:p>
          <a:p>
            <a:pPr>
              <a:spcBef>
                <a:spcPts val="0"/>
              </a:spcBef>
            </a:pPr>
            <a:endParaRPr lang="en-US" dirty="0" smtClean="0"/>
          </a:p>
          <a:p>
            <a:pPr>
              <a:spcBef>
                <a:spcPts val="0"/>
              </a:spcBef>
            </a:pPr>
            <a:r>
              <a:rPr lang="en-US" dirty="0" smtClean="0"/>
              <a:t>   Graph Analytical Components, Features, and Workflow for Cyber Security</a:t>
            </a:r>
          </a:p>
          <a:p>
            <a:pPr>
              <a:spcBef>
                <a:spcPts val="0"/>
              </a:spcBef>
            </a:pPr>
            <a:endParaRPr lang="en-US" dirty="0" smtClean="0"/>
          </a:p>
          <a:p>
            <a:pPr>
              <a:spcBef>
                <a:spcPts val="0"/>
              </a:spcBef>
            </a:pPr>
            <a:r>
              <a:rPr lang="en-US" dirty="0" smtClean="0"/>
              <a:t>    Scalability and Examples</a:t>
            </a:r>
          </a:p>
          <a:p>
            <a:pPr>
              <a:spcBef>
                <a:spcPts val="0"/>
              </a:spcBef>
            </a:pPr>
            <a:endParaRPr lang="en-US" dirty="0" smtClean="0"/>
          </a:p>
          <a:p>
            <a:pPr>
              <a:spcBef>
                <a:spcPts val="0"/>
              </a:spcBef>
            </a:pPr>
            <a:r>
              <a:rPr lang="en-US" dirty="0" smtClean="0"/>
              <a:t>    Conclusion/Next Steps</a:t>
            </a:r>
          </a:p>
          <a:p>
            <a:pPr marL="457200" lvl="0" indent="-3429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4378" y="1068779"/>
            <a:ext cx="8651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Goal: Formulate cyber logs as bipartite graphs and an an analytical workflow that use graph features to highlight events of interest to a cyber analyst.</a:t>
            </a:r>
            <a:endParaRPr lang="en-US" sz="18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The Challenge of Network Defense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925" y="1410450"/>
            <a:ext cx="3710820" cy="18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 txBox="1"/>
          <p:nvPr/>
        </p:nvSpPr>
        <p:spPr>
          <a:xfrm>
            <a:off x="0" y="1041675"/>
            <a:ext cx="9022800" cy="38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600"/>
              <a:t>Rapid identification of network anomalies in billions of records across a heterogeneous logs.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192225" y="1592625"/>
            <a:ext cx="3070500" cy="1476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b="1" dirty="0">
                <a:latin typeface="Tahoma"/>
                <a:ea typeface="Tahoma"/>
                <a:cs typeface="Tahoma"/>
                <a:sym typeface="Tahoma"/>
              </a:rPr>
              <a:t>Enterprise </a:t>
            </a:r>
            <a:r>
              <a:rPr lang="en-US" sz="1200" b="1" dirty="0" err="1">
                <a:latin typeface="Tahoma"/>
                <a:ea typeface="Tahoma"/>
                <a:cs typeface="Tahoma"/>
                <a:sym typeface="Tahoma"/>
              </a:rPr>
              <a:t>Netflow</a:t>
            </a:r>
            <a:r>
              <a:rPr lang="en-US" sz="1200" b="1" dirty="0">
                <a:latin typeface="Tahoma"/>
                <a:ea typeface="Tahoma"/>
                <a:cs typeface="Tahoma"/>
                <a:sym typeface="Tahoma"/>
              </a:rPr>
              <a:t> and log data: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>
                <a:latin typeface="Tahoma"/>
                <a:ea typeface="Tahoma"/>
                <a:cs typeface="Tahoma"/>
                <a:sym typeface="Tahoma"/>
              </a:rPr>
              <a:t>12 billion events per day,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>
                <a:latin typeface="Tahoma"/>
                <a:ea typeface="Tahoma"/>
                <a:cs typeface="Tahoma"/>
                <a:sym typeface="Tahoma"/>
              </a:rPr>
              <a:t>1 TB per day of communications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>
                <a:latin typeface="Tahoma"/>
                <a:ea typeface="Tahoma"/>
                <a:cs typeface="Tahoma"/>
                <a:sym typeface="Tahoma"/>
              </a:rPr>
              <a:t>&gt;60,000 employees,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>
                <a:latin typeface="Tahoma"/>
                <a:ea typeface="Tahoma"/>
                <a:cs typeface="Tahoma"/>
                <a:sym typeface="Tahoma"/>
              </a:rPr>
              <a:t>&gt;570,000 users </a:t>
            </a:r>
          </a:p>
        </p:txBody>
      </p:sp>
      <p:cxnSp>
        <p:nvCxnSpPr>
          <p:cNvPr id="140" name="Shape 140"/>
          <p:cNvCxnSpPr/>
          <p:nvPr/>
        </p:nvCxnSpPr>
        <p:spPr>
          <a:xfrm>
            <a:off x="3046925" y="2279350"/>
            <a:ext cx="2292900" cy="237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6" name="Shape 146"/>
          <p:cNvSpPr/>
          <p:nvPr/>
        </p:nvSpPr>
        <p:spPr>
          <a:xfrm>
            <a:off x="4543450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Clustering</a:t>
            </a:r>
          </a:p>
        </p:txBody>
      </p:sp>
      <p:sp>
        <p:nvSpPr>
          <p:cNvPr id="147" name="Shape 147"/>
          <p:cNvSpPr/>
          <p:nvPr/>
        </p:nvSpPr>
        <p:spPr>
          <a:xfrm>
            <a:off x="6080213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en-US"/>
              <a:t>Graphs</a:t>
            </a:r>
          </a:p>
        </p:txBody>
      </p:sp>
      <p:sp>
        <p:nvSpPr>
          <p:cNvPr id="148" name="Shape 148"/>
          <p:cNvSpPr/>
          <p:nvPr/>
        </p:nvSpPr>
        <p:spPr>
          <a:xfrm>
            <a:off x="7617000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en-US"/>
              <a:t>Sequence</a:t>
            </a:r>
          </a:p>
        </p:txBody>
      </p:sp>
      <p:pic>
        <p:nvPicPr>
          <p:cNvPr id="149" name="Shape 149"/>
          <p:cNvPicPr preferRelativeResize="0"/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0674" y="3400475"/>
            <a:ext cx="924900" cy="10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 rotWithShape="1">
          <a:blip r:embed="rId5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8400" y="3605649"/>
            <a:ext cx="1275900" cy="67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Shape 151"/>
          <p:cNvGrpSpPr/>
          <p:nvPr/>
        </p:nvGrpSpPr>
        <p:grpSpPr>
          <a:xfrm>
            <a:off x="7989498" y="3497806"/>
            <a:ext cx="660813" cy="818136"/>
            <a:chOff x="5521800" y="1346025"/>
            <a:chExt cx="841050" cy="962400"/>
          </a:xfrm>
        </p:grpSpPr>
        <p:sp>
          <p:nvSpPr>
            <p:cNvPr id="152" name="Shape 152"/>
            <p:cNvSpPr/>
            <p:nvPr/>
          </p:nvSpPr>
          <p:spPr>
            <a:xfrm>
              <a:off x="5521800" y="1755200"/>
              <a:ext cx="117900" cy="124200"/>
            </a:xfrm>
            <a:prstGeom prst="ellipse">
              <a:avLst/>
            </a:prstGeom>
            <a:solidFill>
              <a:srgbClr val="0000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>
              <a:off x="5863950" y="14984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5863950" y="2031825"/>
              <a:ext cx="117900" cy="1242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6244950" y="1346025"/>
              <a:ext cx="117900" cy="124200"/>
            </a:xfrm>
            <a:prstGeom prst="ellipse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6244950" y="1498425"/>
              <a:ext cx="117900" cy="1242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6244950" y="16508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Shape 158"/>
            <p:cNvSpPr/>
            <p:nvPr/>
          </p:nvSpPr>
          <p:spPr>
            <a:xfrm>
              <a:off x="6244950" y="1879425"/>
              <a:ext cx="117900" cy="124200"/>
            </a:xfrm>
            <a:prstGeom prst="ellipse">
              <a:avLst/>
            </a:prstGeom>
            <a:solidFill>
              <a:srgbClr val="FF99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6244950" y="2031825"/>
              <a:ext cx="117900" cy="124200"/>
            </a:xfrm>
            <a:prstGeom prst="ellipse">
              <a:avLst/>
            </a:prstGeom>
            <a:solidFill>
              <a:srgbClr val="BFE0E2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6244950" y="21842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1" name="Shape 161"/>
            <p:cNvCxnSpPr>
              <a:stCxn id="152" idx="7"/>
              <a:endCxn id="153" idx="2"/>
            </p:cNvCxnSpPr>
            <p:nvPr/>
          </p:nvCxnSpPr>
          <p:spPr>
            <a:xfrm rot="10800000" flipH="1">
              <a:off x="5622434" y="1560689"/>
              <a:ext cx="241800" cy="2127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2" name="Shape 162"/>
            <p:cNvCxnSpPr>
              <a:stCxn id="152" idx="5"/>
              <a:endCxn id="154" idx="2"/>
            </p:cNvCxnSpPr>
            <p:nvPr/>
          </p:nvCxnSpPr>
          <p:spPr>
            <a:xfrm>
              <a:off x="5622434" y="1861211"/>
              <a:ext cx="241800" cy="2325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3" name="Shape 163"/>
            <p:cNvCxnSpPr>
              <a:stCxn id="153" idx="6"/>
              <a:endCxn id="155" idx="1"/>
            </p:cNvCxnSpPr>
            <p:nvPr/>
          </p:nvCxnSpPr>
          <p:spPr>
            <a:xfrm rot="10800000" flipH="1">
              <a:off x="5981850" y="1364325"/>
              <a:ext cx="280200" cy="1962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4" name="Shape 164"/>
            <p:cNvCxnSpPr>
              <a:stCxn id="153" idx="6"/>
              <a:endCxn id="156" idx="2"/>
            </p:cNvCxnSpPr>
            <p:nvPr/>
          </p:nvCxnSpPr>
          <p:spPr>
            <a:xfrm>
              <a:off x="5981850" y="1560525"/>
              <a:ext cx="263100" cy="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5" name="Shape 165"/>
            <p:cNvCxnSpPr>
              <a:stCxn id="153" idx="6"/>
              <a:endCxn id="157" idx="2"/>
            </p:cNvCxnSpPr>
            <p:nvPr/>
          </p:nvCxnSpPr>
          <p:spPr>
            <a:xfrm>
              <a:off x="5981850" y="15605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6" name="Shape 166"/>
            <p:cNvCxnSpPr>
              <a:stCxn id="154" idx="6"/>
              <a:endCxn id="158" idx="2"/>
            </p:cNvCxnSpPr>
            <p:nvPr/>
          </p:nvCxnSpPr>
          <p:spPr>
            <a:xfrm rot="10800000" flipH="1">
              <a:off x="5981850" y="19415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7" name="Shape 167"/>
            <p:cNvCxnSpPr>
              <a:stCxn id="154" idx="6"/>
              <a:endCxn id="159" idx="2"/>
            </p:cNvCxnSpPr>
            <p:nvPr/>
          </p:nvCxnSpPr>
          <p:spPr>
            <a:xfrm>
              <a:off x="5981850" y="2093925"/>
              <a:ext cx="263100" cy="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8" name="Shape 168"/>
            <p:cNvCxnSpPr>
              <a:stCxn id="154" idx="6"/>
              <a:endCxn id="160" idx="2"/>
            </p:cNvCxnSpPr>
            <p:nvPr/>
          </p:nvCxnSpPr>
          <p:spPr>
            <a:xfrm>
              <a:off x="5981850" y="20939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986" y="4360371"/>
            <a:ext cx="2844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Source: </a:t>
            </a:r>
            <a:r>
              <a:rPr lang="en-US" sz="800" dirty="0" err="1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Deason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, L. et. </a:t>
            </a:r>
            <a:r>
              <a:rPr lang="en-US" sz="800" dirty="0">
                <a:solidFill>
                  <a:srgbClr val="222222"/>
                </a:solidFill>
                <a:latin typeface="Arial" charset="0"/>
                <a:ea typeface="Times New Roman" charset="0"/>
              </a:rPr>
              <a:t>al. Scalable Temporal Analytics to Detect Automation and 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Coordination. </a:t>
            </a:r>
            <a:r>
              <a:rPr lang="en-US" sz="800" dirty="0" err="1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Flocon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 2017</a:t>
            </a:r>
            <a:r>
              <a:rPr lang="en-US" sz="800" dirty="0" smtClean="0"/>
              <a:t> </a:t>
            </a:r>
            <a:endParaRPr lang="en-US" sz="800" dirty="0"/>
          </a:p>
        </p:txBody>
      </p:sp>
      <p:sp>
        <p:nvSpPr>
          <p:cNvPr id="38" name="Shape 139"/>
          <p:cNvSpPr txBox="1"/>
          <p:nvPr/>
        </p:nvSpPr>
        <p:spPr>
          <a:xfrm>
            <a:off x="192225" y="3106396"/>
            <a:ext cx="4142694" cy="115675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b="1" dirty="0" smtClean="0">
                <a:latin typeface="Tahoma"/>
                <a:ea typeface="Tahoma"/>
                <a:cs typeface="Tahoma"/>
                <a:sym typeface="Tahoma"/>
              </a:rPr>
              <a:t>Moving beyond State of the Art: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 smtClean="0">
                <a:latin typeface="Tahoma"/>
                <a:ea typeface="Tahoma"/>
                <a:cs typeface="Tahoma"/>
                <a:sym typeface="Tahoma"/>
              </a:rPr>
              <a:t>Rule-based signatures </a:t>
            </a:r>
            <a:r>
              <a:rPr lang="en-US" sz="1200" dirty="0" smtClean="0">
                <a:latin typeface="Tahoma"/>
                <a:ea typeface="Tahoma"/>
                <a:cs typeface="Tahoma"/>
                <a:sym typeface="Wingdings"/>
              </a:rPr>
              <a:t> Adaptive behavior detection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 smtClean="0">
                <a:latin typeface="Tahoma"/>
                <a:ea typeface="Tahoma"/>
                <a:cs typeface="Tahoma"/>
                <a:sym typeface="Wingdings"/>
              </a:rPr>
              <a:t>Stateless single IP analyses  Context based decisions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dirty="0" smtClean="0">
                <a:latin typeface="Tahoma"/>
                <a:ea typeface="Tahoma"/>
                <a:cs typeface="Tahoma"/>
                <a:sym typeface="Tahoma"/>
              </a:rPr>
              <a:t>Manual analysis </a:t>
            </a:r>
            <a:r>
              <a:rPr lang="en-US" sz="1200" dirty="0" smtClean="0">
                <a:latin typeface="Tahoma"/>
                <a:ea typeface="Tahoma"/>
                <a:cs typeface="Tahoma"/>
                <a:sym typeface="Wingdings"/>
              </a:rPr>
              <a:t> Guided automation</a:t>
            </a:r>
            <a:endParaRPr lang="en-US" sz="1200" dirty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The Challenge of Network Defense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925" y="1410450"/>
            <a:ext cx="3710820" cy="18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 txBox="1"/>
          <p:nvPr/>
        </p:nvSpPr>
        <p:spPr>
          <a:xfrm>
            <a:off x="0" y="1041675"/>
            <a:ext cx="9022800" cy="38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600"/>
              <a:t>Rapid identification of network anomalies in billions of records across a heterogeneous logs.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192225" y="1592625"/>
            <a:ext cx="3070500" cy="1476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 b="1">
                <a:latin typeface="Tahoma"/>
                <a:ea typeface="Tahoma"/>
                <a:cs typeface="Tahoma"/>
                <a:sym typeface="Tahoma"/>
              </a:rPr>
              <a:t>Enterprise Netflow and log data: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12 billion events per day,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1 TB per day of communications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&gt;60,000 employees,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&gt;570,000 users </a:t>
            </a:r>
          </a:p>
        </p:txBody>
      </p:sp>
      <p:cxnSp>
        <p:nvCxnSpPr>
          <p:cNvPr id="140" name="Shape 140"/>
          <p:cNvCxnSpPr/>
          <p:nvPr/>
        </p:nvCxnSpPr>
        <p:spPr>
          <a:xfrm>
            <a:off x="3046925" y="2279350"/>
            <a:ext cx="2292900" cy="237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lg" len="lg"/>
            <a:tailEnd type="none" w="lg" len="lg"/>
          </a:ln>
        </p:spPr>
      </p:cxnSp>
      <p:grpSp>
        <p:nvGrpSpPr>
          <p:cNvPr id="141" name="Shape 141"/>
          <p:cNvGrpSpPr/>
          <p:nvPr/>
        </p:nvGrpSpPr>
        <p:grpSpPr>
          <a:xfrm>
            <a:off x="192225" y="3330950"/>
            <a:ext cx="4304035" cy="1012750"/>
            <a:chOff x="192225" y="3330950"/>
            <a:chExt cx="4304035" cy="1012750"/>
          </a:xfrm>
        </p:grpSpPr>
        <p:grpSp>
          <p:nvGrpSpPr>
            <p:cNvPr id="142" name="Shape 142"/>
            <p:cNvGrpSpPr/>
            <p:nvPr/>
          </p:nvGrpSpPr>
          <p:grpSpPr>
            <a:xfrm>
              <a:off x="192225" y="3671400"/>
              <a:ext cx="4304035" cy="672300"/>
              <a:chOff x="2062150" y="3297638"/>
              <a:chExt cx="4304035" cy="672300"/>
            </a:xfrm>
          </p:grpSpPr>
          <p:pic>
            <p:nvPicPr>
              <p:cNvPr id="143" name="Shape 143"/>
              <p:cNvPicPr preferRelativeResize="0"/>
              <p:nvPr/>
            </p:nvPicPr>
            <p:blipFill rotWithShape="1">
              <a:blip r:embed="rId4" cstate="hqprint">
                <a:alphaModFix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062150" y="3297638"/>
                <a:ext cx="4304035" cy="6723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4" name="Shape 14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3135550" y="3328450"/>
                <a:ext cx="1495425" cy="6381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45" name="Shape 145"/>
            <p:cNvSpPr txBox="1"/>
            <p:nvPr/>
          </p:nvSpPr>
          <p:spPr>
            <a:xfrm>
              <a:off x="192225" y="3330950"/>
              <a:ext cx="3070500" cy="383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400"/>
                </a:spcBef>
                <a:buNone/>
              </a:pPr>
              <a:r>
                <a:rPr lang="en-US" sz="1200" b="1">
                  <a:latin typeface="Tahoma"/>
                  <a:ea typeface="Tahoma"/>
                  <a:cs typeface="Tahoma"/>
                  <a:sym typeface="Tahoma"/>
                </a:rPr>
                <a:t>Moving beyond State of the Art:</a:t>
              </a:r>
            </a:p>
          </p:txBody>
        </p:sp>
      </p:grpSp>
      <p:sp>
        <p:nvSpPr>
          <p:cNvPr id="146" name="Shape 146"/>
          <p:cNvSpPr/>
          <p:nvPr/>
        </p:nvSpPr>
        <p:spPr>
          <a:xfrm>
            <a:off x="4543450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Clustering</a:t>
            </a:r>
          </a:p>
        </p:txBody>
      </p:sp>
      <p:sp>
        <p:nvSpPr>
          <p:cNvPr id="147" name="Shape 147"/>
          <p:cNvSpPr/>
          <p:nvPr/>
        </p:nvSpPr>
        <p:spPr>
          <a:xfrm>
            <a:off x="6080213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en-US"/>
              <a:t>Graphs</a:t>
            </a:r>
          </a:p>
        </p:txBody>
      </p:sp>
      <p:sp>
        <p:nvSpPr>
          <p:cNvPr id="148" name="Shape 148"/>
          <p:cNvSpPr/>
          <p:nvPr/>
        </p:nvSpPr>
        <p:spPr>
          <a:xfrm>
            <a:off x="7617000" y="3276025"/>
            <a:ext cx="1405800" cy="142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dirty="0"/>
          </a:p>
          <a:p>
            <a:pPr lvl="0" algn="ctr" rtl="0">
              <a:spcBef>
                <a:spcPts val="0"/>
              </a:spcBef>
              <a:buNone/>
            </a:pPr>
            <a:endParaRPr dirty="0"/>
          </a:p>
          <a:p>
            <a:pPr lvl="0" algn="ctr" rtl="0">
              <a:spcBef>
                <a:spcPts val="0"/>
              </a:spcBef>
              <a:buNone/>
            </a:pPr>
            <a:endParaRPr dirty="0"/>
          </a:p>
          <a:p>
            <a:pPr lvl="0" algn="ctr" rtl="0">
              <a:spcBef>
                <a:spcPts val="0"/>
              </a:spcBef>
              <a:buNone/>
            </a:pPr>
            <a:endParaRPr dirty="0"/>
          </a:p>
          <a:p>
            <a:pPr lvl="0" algn="ctr" rtl="0">
              <a:spcBef>
                <a:spcPts val="0"/>
              </a:spcBef>
              <a:buNone/>
            </a:pPr>
            <a:endParaRPr dirty="0"/>
          </a:p>
          <a:p>
            <a:pPr lvl="0" algn="ctr" rtl="0">
              <a:spcBef>
                <a:spcPts val="0"/>
              </a:spcBef>
              <a:buNone/>
            </a:pPr>
            <a:r>
              <a:rPr lang="en-US" dirty="0" smtClean="0"/>
              <a:t>Sequence</a:t>
            </a:r>
            <a:endParaRPr lang="en-US" dirty="0"/>
          </a:p>
        </p:txBody>
      </p:sp>
      <p:pic>
        <p:nvPicPr>
          <p:cNvPr id="149" name="Shape 149"/>
          <p:cNvPicPr preferRelativeResize="0"/>
          <p:nvPr/>
        </p:nvPicPr>
        <p:blipFill rotWithShape="1">
          <a:blip r:embed="rId6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0674" y="3400475"/>
            <a:ext cx="924900" cy="10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 rotWithShape="1">
          <a:blip r:embed="rId7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8400" y="3605649"/>
            <a:ext cx="1275900" cy="67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Shape 151"/>
          <p:cNvGrpSpPr/>
          <p:nvPr/>
        </p:nvGrpSpPr>
        <p:grpSpPr>
          <a:xfrm>
            <a:off x="7989498" y="3497806"/>
            <a:ext cx="660813" cy="818136"/>
            <a:chOff x="5521800" y="1346025"/>
            <a:chExt cx="841050" cy="962400"/>
          </a:xfrm>
        </p:grpSpPr>
        <p:sp>
          <p:nvSpPr>
            <p:cNvPr id="152" name="Shape 152"/>
            <p:cNvSpPr/>
            <p:nvPr/>
          </p:nvSpPr>
          <p:spPr>
            <a:xfrm>
              <a:off x="5521800" y="1755200"/>
              <a:ext cx="117900" cy="124200"/>
            </a:xfrm>
            <a:prstGeom prst="ellipse">
              <a:avLst/>
            </a:prstGeom>
            <a:solidFill>
              <a:srgbClr val="0000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>
              <a:off x="5863950" y="14984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5863950" y="2031825"/>
              <a:ext cx="117900" cy="1242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6244950" y="1346025"/>
              <a:ext cx="117900" cy="124200"/>
            </a:xfrm>
            <a:prstGeom prst="ellipse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6244950" y="1498425"/>
              <a:ext cx="117900" cy="1242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6244950" y="16508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Shape 158"/>
            <p:cNvSpPr/>
            <p:nvPr/>
          </p:nvSpPr>
          <p:spPr>
            <a:xfrm>
              <a:off x="6244950" y="1879425"/>
              <a:ext cx="117900" cy="124200"/>
            </a:xfrm>
            <a:prstGeom prst="ellipse">
              <a:avLst/>
            </a:prstGeom>
            <a:solidFill>
              <a:srgbClr val="FF99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6244950" y="2031825"/>
              <a:ext cx="117900" cy="124200"/>
            </a:xfrm>
            <a:prstGeom prst="ellipse">
              <a:avLst/>
            </a:prstGeom>
            <a:solidFill>
              <a:srgbClr val="BFE0E2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6244950" y="2184225"/>
              <a:ext cx="117900" cy="124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Clr>
                  <a:srgbClr val="186F97"/>
                </a:buClr>
                <a:buFont typeface="Calibri"/>
                <a:buNone/>
              </a:pPr>
              <a:endParaRPr sz="1800">
                <a:solidFill>
                  <a:srgbClr val="186F97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1" name="Shape 161"/>
            <p:cNvCxnSpPr>
              <a:stCxn id="152" idx="7"/>
              <a:endCxn id="153" idx="2"/>
            </p:cNvCxnSpPr>
            <p:nvPr/>
          </p:nvCxnSpPr>
          <p:spPr>
            <a:xfrm rot="10800000" flipH="1">
              <a:off x="5622434" y="1560689"/>
              <a:ext cx="241800" cy="2127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2" name="Shape 162"/>
            <p:cNvCxnSpPr>
              <a:stCxn id="152" idx="5"/>
              <a:endCxn id="154" idx="2"/>
            </p:cNvCxnSpPr>
            <p:nvPr/>
          </p:nvCxnSpPr>
          <p:spPr>
            <a:xfrm>
              <a:off x="5622434" y="1861211"/>
              <a:ext cx="241800" cy="2325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3" name="Shape 163"/>
            <p:cNvCxnSpPr>
              <a:stCxn id="153" idx="6"/>
              <a:endCxn id="155" idx="1"/>
            </p:cNvCxnSpPr>
            <p:nvPr/>
          </p:nvCxnSpPr>
          <p:spPr>
            <a:xfrm rot="10800000" flipH="1">
              <a:off x="5981850" y="1364325"/>
              <a:ext cx="280200" cy="1962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4" name="Shape 164"/>
            <p:cNvCxnSpPr>
              <a:stCxn id="153" idx="6"/>
              <a:endCxn id="156" idx="2"/>
            </p:cNvCxnSpPr>
            <p:nvPr/>
          </p:nvCxnSpPr>
          <p:spPr>
            <a:xfrm>
              <a:off x="5981850" y="1560525"/>
              <a:ext cx="263100" cy="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5" name="Shape 165"/>
            <p:cNvCxnSpPr>
              <a:stCxn id="153" idx="6"/>
              <a:endCxn id="157" idx="2"/>
            </p:cNvCxnSpPr>
            <p:nvPr/>
          </p:nvCxnSpPr>
          <p:spPr>
            <a:xfrm>
              <a:off x="5981850" y="15605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6" name="Shape 166"/>
            <p:cNvCxnSpPr>
              <a:stCxn id="154" idx="6"/>
              <a:endCxn id="158" idx="2"/>
            </p:cNvCxnSpPr>
            <p:nvPr/>
          </p:nvCxnSpPr>
          <p:spPr>
            <a:xfrm rot="10800000" flipH="1">
              <a:off x="5981850" y="19415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7" name="Shape 167"/>
            <p:cNvCxnSpPr>
              <a:stCxn id="154" idx="6"/>
              <a:endCxn id="159" idx="2"/>
            </p:cNvCxnSpPr>
            <p:nvPr/>
          </p:nvCxnSpPr>
          <p:spPr>
            <a:xfrm>
              <a:off x="5981850" y="2093925"/>
              <a:ext cx="263100" cy="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68" name="Shape 168"/>
            <p:cNvCxnSpPr>
              <a:stCxn id="154" idx="6"/>
              <a:endCxn id="160" idx="2"/>
            </p:cNvCxnSpPr>
            <p:nvPr/>
          </p:nvCxnSpPr>
          <p:spPr>
            <a:xfrm>
              <a:off x="5981850" y="2093925"/>
              <a:ext cx="263100" cy="152400"/>
            </a:xfrm>
            <a:prstGeom prst="straightConnector1">
              <a:avLst/>
            </a:prstGeom>
            <a:noFill/>
            <a:ln w="9525" cap="flat" cmpd="sng">
              <a:solidFill>
                <a:srgbClr val="858591"/>
              </a:solidFill>
              <a:prstDash val="solid"/>
              <a:round/>
              <a:headEnd type="none" w="med" len="med"/>
              <a:tailEnd type="triangle" w="lg" len="lg"/>
            </a:ln>
          </p:spPr>
        </p:cxn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17986" y="4360371"/>
            <a:ext cx="2844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Source: </a:t>
            </a:r>
            <a:r>
              <a:rPr lang="en-US" sz="800" dirty="0" err="1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Deason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, L. et. </a:t>
            </a:r>
            <a:r>
              <a:rPr lang="en-US" sz="800" dirty="0">
                <a:solidFill>
                  <a:srgbClr val="222222"/>
                </a:solidFill>
                <a:latin typeface="Arial" charset="0"/>
                <a:ea typeface="Times New Roman" charset="0"/>
              </a:rPr>
              <a:t>al. Scalable Temporal Analytics to Detect Automation and 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Coordination. </a:t>
            </a:r>
            <a:r>
              <a:rPr lang="en-US" sz="800" dirty="0" err="1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Flocon</a:t>
            </a:r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 2017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4836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Types of Bipartite Graphs from Enterprise Networks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457200" y="952474"/>
            <a:ext cx="8563232" cy="8415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Bipartite graphs, graphs that have </a:t>
            </a:r>
            <a:r>
              <a:rPr lang="en-US" dirty="0" smtClean="0"/>
              <a:t>edges only between two </a:t>
            </a:r>
            <a:r>
              <a:rPr lang="en-US" dirty="0"/>
              <a:t>distinct entity types, provide an opportunity to capture the relationships between entities within and across types but pose a unique set of challenges in their storage, scalable analysis, and interpretability.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0425" y="1600674"/>
            <a:ext cx="8749850" cy="3246665"/>
            <a:chOff x="80425" y="1600674"/>
            <a:chExt cx="8749850" cy="3246665"/>
          </a:xfrm>
        </p:grpSpPr>
        <p:sp>
          <p:nvSpPr>
            <p:cNvPr id="176" name="Shape 176"/>
            <p:cNvSpPr txBox="1"/>
            <p:nvPr/>
          </p:nvSpPr>
          <p:spPr>
            <a:xfrm>
              <a:off x="592375" y="1600674"/>
              <a:ext cx="1256400" cy="463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-US" b="1"/>
                <a:t>IP-IP Graphs</a:t>
              </a:r>
            </a:p>
          </p:txBody>
        </p:sp>
        <p:sp>
          <p:nvSpPr>
            <p:cNvPr id="177" name="Shape 177"/>
            <p:cNvSpPr txBox="1"/>
            <p:nvPr/>
          </p:nvSpPr>
          <p:spPr>
            <a:xfrm>
              <a:off x="3061875" y="1600674"/>
              <a:ext cx="2123100" cy="463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b="1"/>
                <a:t>Client-Server Graphs</a:t>
              </a:r>
            </a:p>
          </p:txBody>
        </p:sp>
        <p:sp>
          <p:nvSpPr>
            <p:cNvPr id="178" name="Shape 178"/>
            <p:cNvSpPr txBox="1"/>
            <p:nvPr/>
          </p:nvSpPr>
          <p:spPr>
            <a:xfrm>
              <a:off x="6192100" y="1600674"/>
              <a:ext cx="2033700" cy="463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b="1"/>
                <a:t>User-Service Graph</a:t>
              </a:r>
            </a:p>
          </p:txBody>
        </p:sp>
        <p:pic>
          <p:nvPicPr>
            <p:cNvPr id="179" name="Shape 17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9050" y="2089599"/>
              <a:ext cx="2123050" cy="1927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Shape 180"/>
            <p:cNvSpPr txBox="1"/>
            <p:nvPr/>
          </p:nvSpPr>
          <p:spPr>
            <a:xfrm>
              <a:off x="80425" y="4218106"/>
              <a:ext cx="2280300" cy="5015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-US" sz="1200" dirty="0" err="1"/>
                <a:t>Netflow</a:t>
              </a:r>
              <a:r>
                <a:rPr lang="en-US" sz="1200" dirty="0"/>
                <a:t> </a:t>
              </a:r>
              <a:r>
                <a:rPr lang="en-US" sz="1200" dirty="0" smtClean="0"/>
                <a:t>records </a:t>
              </a:r>
              <a:r>
                <a:rPr lang="mr-IN" sz="1200" dirty="0" smtClean="0"/>
                <a:t>–</a:t>
              </a:r>
              <a:r>
                <a:rPr lang="en-US" sz="1200" dirty="0" smtClean="0"/>
                <a:t> edges only between internal/external IPs</a:t>
              </a:r>
              <a:endParaRPr lang="en-US" sz="1200" dirty="0"/>
            </a:p>
          </p:txBody>
        </p:sp>
        <p:sp>
          <p:nvSpPr>
            <p:cNvPr id="182" name="Shape 182"/>
            <p:cNvSpPr txBox="1"/>
            <p:nvPr/>
          </p:nvSpPr>
          <p:spPr>
            <a:xfrm>
              <a:off x="2983275" y="4090464"/>
              <a:ext cx="2280300" cy="7568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200" dirty="0"/>
                <a:t>DNS, HTTP, </a:t>
              </a:r>
              <a:r>
                <a:rPr lang="en-US" sz="1200" dirty="0" smtClean="0"/>
                <a:t>SMTP, etc. logs </a:t>
              </a:r>
              <a:r>
                <a:rPr lang="mr-IN" sz="1200" dirty="0" smtClean="0"/>
                <a:t>–</a:t>
              </a:r>
              <a:r>
                <a:rPr lang="en-US" sz="1200" dirty="0" smtClean="0"/>
                <a:t> edges only between client IP and server IP</a:t>
              </a:r>
              <a:endParaRPr lang="en-US" sz="1200" dirty="0"/>
            </a:p>
          </p:txBody>
        </p:sp>
        <p:sp>
          <p:nvSpPr>
            <p:cNvPr id="183" name="Shape 183"/>
            <p:cNvSpPr txBox="1"/>
            <p:nvPr/>
          </p:nvSpPr>
          <p:spPr>
            <a:xfrm>
              <a:off x="6068800" y="4090463"/>
              <a:ext cx="2280300" cy="7568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200" dirty="0"/>
                <a:t>RDP, SMB, </a:t>
              </a:r>
              <a:r>
                <a:rPr lang="en-US" sz="1200" dirty="0" smtClean="0"/>
                <a:t>Kerberos, etc. logs- edges only between users and services used</a:t>
              </a:r>
              <a:endParaRPr lang="en-US" sz="1200" dirty="0"/>
            </a:p>
          </p:txBody>
        </p:sp>
        <p:pic>
          <p:nvPicPr>
            <p:cNvPr id="185" name="Shape 185"/>
            <p:cNvPicPr preferRelativeResize="0"/>
            <p:nvPr/>
          </p:nvPicPr>
          <p:blipFill>
            <a:blip r:embed="rId4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70462" y="1950859"/>
              <a:ext cx="306675" cy="447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Shape 186"/>
            <p:cNvPicPr preferRelativeResize="0"/>
            <p:nvPr/>
          </p:nvPicPr>
          <p:blipFill>
            <a:blip r:embed="rId5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29025" y="2690249"/>
              <a:ext cx="389550" cy="487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Shape 187"/>
            <p:cNvPicPr preferRelativeResize="0"/>
            <p:nvPr/>
          </p:nvPicPr>
          <p:blipFill>
            <a:blip r:embed="rId6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92100" y="3391389"/>
              <a:ext cx="470361" cy="575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Shape 188"/>
            <p:cNvSpPr txBox="1"/>
            <p:nvPr/>
          </p:nvSpPr>
          <p:spPr>
            <a:xfrm>
              <a:off x="7485675" y="2270249"/>
              <a:ext cx="1344600" cy="42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-US"/>
                <a:t>SMB</a:t>
              </a:r>
            </a:p>
          </p:txBody>
        </p:sp>
        <p:sp>
          <p:nvSpPr>
            <p:cNvPr id="189" name="Shape 189"/>
            <p:cNvSpPr txBox="1"/>
            <p:nvPr/>
          </p:nvSpPr>
          <p:spPr>
            <a:xfrm>
              <a:off x="7485675" y="3255324"/>
              <a:ext cx="1344600" cy="42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/>
                <a:t>Kerberos</a:t>
              </a:r>
            </a:p>
          </p:txBody>
        </p:sp>
        <p:sp>
          <p:nvSpPr>
            <p:cNvPr id="190" name="Shape 190"/>
            <p:cNvSpPr txBox="1"/>
            <p:nvPr/>
          </p:nvSpPr>
          <p:spPr>
            <a:xfrm>
              <a:off x="5763857" y="2327520"/>
              <a:ext cx="1344600" cy="282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000"/>
                <a:t>User 1</a:t>
              </a:r>
            </a:p>
          </p:txBody>
        </p:sp>
        <p:sp>
          <p:nvSpPr>
            <p:cNvPr id="191" name="Shape 191"/>
            <p:cNvSpPr txBox="1"/>
            <p:nvPr/>
          </p:nvSpPr>
          <p:spPr>
            <a:xfrm>
              <a:off x="5763857" y="3104745"/>
              <a:ext cx="1344600" cy="2864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000"/>
                <a:t>User 2</a:t>
              </a:r>
            </a:p>
          </p:txBody>
        </p:sp>
        <p:sp>
          <p:nvSpPr>
            <p:cNvPr id="192" name="Shape 192"/>
            <p:cNvSpPr txBox="1"/>
            <p:nvPr/>
          </p:nvSpPr>
          <p:spPr>
            <a:xfrm>
              <a:off x="5751500" y="3896393"/>
              <a:ext cx="1344600" cy="288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000"/>
                <a:t>User 3</a:t>
              </a:r>
            </a:p>
          </p:txBody>
        </p:sp>
        <p:cxnSp>
          <p:nvCxnSpPr>
            <p:cNvPr id="193" name="Shape 193"/>
            <p:cNvCxnSpPr>
              <a:stCxn id="187" idx="3"/>
              <a:endCxn id="189" idx="1"/>
            </p:cNvCxnSpPr>
            <p:nvPr/>
          </p:nvCxnSpPr>
          <p:spPr>
            <a:xfrm flipV="1">
              <a:off x="6662461" y="3465324"/>
              <a:ext cx="823214" cy="21358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94" name="Shape 194"/>
            <p:cNvCxnSpPr>
              <a:stCxn id="185" idx="3"/>
              <a:endCxn id="188" idx="1"/>
            </p:cNvCxnSpPr>
            <p:nvPr/>
          </p:nvCxnSpPr>
          <p:spPr>
            <a:xfrm>
              <a:off x="6577137" y="2174392"/>
              <a:ext cx="908538" cy="30585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95" name="Shape 195"/>
            <p:cNvCxnSpPr>
              <a:stCxn id="185" idx="3"/>
              <a:endCxn id="189" idx="1"/>
            </p:cNvCxnSpPr>
            <p:nvPr/>
          </p:nvCxnSpPr>
          <p:spPr>
            <a:xfrm>
              <a:off x="6577137" y="2174392"/>
              <a:ext cx="908538" cy="129093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96" name="Shape 196"/>
            <p:cNvCxnSpPr>
              <a:endCxn id="188" idx="1"/>
            </p:cNvCxnSpPr>
            <p:nvPr/>
          </p:nvCxnSpPr>
          <p:spPr>
            <a:xfrm rot="10800000" flipH="1">
              <a:off x="6704775" y="2480249"/>
              <a:ext cx="780900" cy="491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59400" y="2129098"/>
              <a:ext cx="1985585" cy="1848926"/>
            </a:xfrm>
            <a:prstGeom prst="rect">
              <a:avLst/>
            </a:prstGeom>
          </p:spPr>
        </p:pic>
      </p:grp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/>
        </p:nvSpPr>
        <p:spPr>
          <a:xfrm>
            <a:off x="345600" y="1494100"/>
            <a:ext cx="2466600" cy="3233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44632" y="304439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/>
              <a:t>Bipartite Graph </a:t>
            </a:r>
            <a:r>
              <a:rPr lang="en-US" sz="2400" dirty="0"/>
              <a:t>Analysis for Enterprise Scale Network Defense 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856025" y="1433950"/>
            <a:ext cx="1342800" cy="32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/>
              <a:t>Data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280475" y="2324275"/>
            <a:ext cx="1091400" cy="21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200"/>
              <a:t>Sensor 1</a:t>
            </a:r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38" y="1799976"/>
            <a:ext cx="600075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Shape 208"/>
          <p:cNvSpPr txBox="1"/>
          <p:nvPr/>
        </p:nvSpPr>
        <p:spPr>
          <a:xfrm>
            <a:off x="1720700" y="2324275"/>
            <a:ext cx="1091400" cy="21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200"/>
              <a:t>Sensor N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6350" y="1799976"/>
            <a:ext cx="600075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1227425" y="1899213"/>
            <a:ext cx="6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...</a:t>
            </a:r>
          </a:p>
        </p:txBody>
      </p:sp>
      <p:sp>
        <p:nvSpPr>
          <p:cNvPr id="211" name="Shape 211"/>
          <p:cNvSpPr/>
          <p:nvPr/>
        </p:nvSpPr>
        <p:spPr>
          <a:xfrm>
            <a:off x="1292975" y="2656650"/>
            <a:ext cx="468900" cy="439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2" name="Shape 212"/>
          <p:cNvSpPr txBox="1"/>
          <p:nvPr/>
        </p:nvSpPr>
        <p:spPr>
          <a:xfrm>
            <a:off x="484575" y="913000"/>
            <a:ext cx="8174700" cy="561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Analytical suite infers relationships between similar entities, scales to billions of records, and provides rapid situational awareness to SOC analyst.</a:t>
            </a:r>
          </a:p>
        </p:txBody>
      </p:sp>
      <p:grpSp>
        <p:nvGrpSpPr>
          <p:cNvPr id="213" name="Shape 213"/>
          <p:cNvGrpSpPr/>
          <p:nvPr/>
        </p:nvGrpSpPr>
        <p:grpSpPr>
          <a:xfrm>
            <a:off x="644488" y="3141302"/>
            <a:ext cx="1729474" cy="1510173"/>
            <a:chOff x="6366075" y="2417613"/>
            <a:chExt cx="2554238" cy="2269913"/>
          </a:xfrm>
        </p:grpSpPr>
        <p:sp>
          <p:nvSpPr>
            <p:cNvPr id="214" name="Shape 214"/>
            <p:cNvSpPr/>
            <p:nvPr/>
          </p:nvSpPr>
          <p:spPr>
            <a:xfrm>
              <a:off x="6366075" y="3148225"/>
              <a:ext cx="105000" cy="1152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15" name="Shape 215"/>
            <p:cNvSpPr/>
            <p:nvPr/>
          </p:nvSpPr>
          <p:spPr>
            <a:xfrm>
              <a:off x="6409150" y="2906339"/>
              <a:ext cx="105000" cy="1152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216" name="Shape 216"/>
            <p:cNvGrpSpPr/>
            <p:nvPr/>
          </p:nvGrpSpPr>
          <p:grpSpPr>
            <a:xfrm>
              <a:off x="6471075" y="2417613"/>
              <a:ext cx="2449238" cy="2269913"/>
              <a:chOff x="6055400" y="2470538"/>
              <a:chExt cx="2449238" cy="2269913"/>
            </a:xfrm>
          </p:grpSpPr>
          <p:grpSp>
            <p:nvGrpSpPr>
              <p:cNvPr id="217" name="Shape 217"/>
              <p:cNvGrpSpPr/>
              <p:nvPr/>
            </p:nvGrpSpPr>
            <p:grpSpPr>
              <a:xfrm>
                <a:off x="7256638" y="2470538"/>
                <a:ext cx="1248000" cy="1258200"/>
                <a:chOff x="4142863" y="74975"/>
                <a:chExt cx="1248000" cy="1258200"/>
              </a:xfrm>
            </p:grpSpPr>
            <p:sp>
              <p:nvSpPr>
                <p:cNvPr id="218" name="Shape 218"/>
                <p:cNvSpPr/>
                <p:nvPr/>
              </p:nvSpPr>
              <p:spPr>
                <a:xfrm>
                  <a:off x="4695138" y="717375"/>
                  <a:ext cx="105000" cy="115200"/>
                </a:xfrm>
                <a:prstGeom prst="ellipse">
                  <a:avLst/>
                </a:prstGeom>
                <a:solidFill>
                  <a:srgbClr val="00FF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9" name="Shape 219"/>
                <p:cNvSpPr/>
                <p:nvPr/>
              </p:nvSpPr>
              <p:spPr>
                <a:xfrm>
                  <a:off x="4923738" y="9459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0" name="Shape 220"/>
                <p:cNvSpPr/>
                <p:nvPr/>
              </p:nvSpPr>
              <p:spPr>
                <a:xfrm>
                  <a:off x="4542738" y="10983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1" name="Shape 221"/>
                <p:cNvSpPr/>
                <p:nvPr/>
              </p:nvSpPr>
              <p:spPr>
                <a:xfrm>
                  <a:off x="4923738" y="6455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2" name="Shape 222"/>
                <p:cNvSpPr/>
                <p:nvPr/>
              </p:nvSpPr>
              <p:spPr>
                <a:xfrm>
                  <a:off x="4466538" y="4125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3" name="Shape 223"/>
                <p:cNvSpPr/>
                <p:nvPr/>
              </p:nvSpPr>
              <p:spPr>
                <a:xfrm>
                  <a:off x="4390338" y="793575"/>
                  <a:ext cx="105000" cy="115200"/>
                </a:xfrm>
                <a:prstGeom prst="ellipse">
                  <a:avLst/>
                </a:prstGeom>
                <a:solidFill>
                  <a:srgbClr val="434343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4" name="Shape 224"/>
                <p:cNvSpPr/>
                <p:nvPr/>
              </p:nvSpPr>
              <p:spPr>
                <a:xfrm>
                  <a:off x="4771338" y="412575"/>
                  <a:ext cx="105000" cy="115200"/>
                </a:xfrm>
                <a:prstGeom prst="ellipse">
                  <a:avLst/>
                </a:prstGeom>
                <a:solidFill>
                  <a:srgbClr val="434343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5" name="Shape 225"/>
                <p:cNvSpPr/>
                <p:nvPr/>
              </p:nvSpPr>
              <p:spPr>
                <a:xfrm>
                  <a:off x="5133463" y="1065575"/>
                  <a:ext cx="105000" cy="115200"/>
                </a:xfrm>
                <a:prstGeom prst="ellipse">
                  <a:avLst/>
                </a:prstGeom>
                <a:solidFill>
                  <a:srgbClr val="434343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6" name="Shape 226"/>
                <p:cNvSpPr/>
                <p:nvPr/>
              </p:nvSpPr>
              <p:spPr>
                <a:xfrm>
                  <a:off x="5285863" y="1217975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7" name="Shape 227"/>
                <p:cNvSpPr/>
                <p:nvPr/>
              </p:nvSpPr>
              <p:spPr>
                <a:xfrm>
                  <a:off x="5209663" y="455975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8" name="Shape 228"/>
                <p:cNvSpPr/>
                <p:nvPr/>
              </p:nvSpPr>
              <p:spPr>
                <a:xfrm>
                  <a:off x="4752463" y="74975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9" name="Shape 229"/>
                <p:cNvSpPr/>
                <p:nvPr/>
              </p:nvSpPr>
              <p:spPr>
                <a:xfrm>
                  <a:off x="4142863" y="913175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cxnSp>
              <p:nvCxnSpPr>
                <p:cNvPr id="230" name="Shape 230"/>
                <p:cNvCxnSpPr>
                  <a:stCxn id="229" idx="6"/>
                  <a:endCxn id="223" idx="3"/>
                </p:cNvCxnSpPr>
                <p:nvPr/>
              </p:nvCxnSpPr>
              <p:spPr>
                <a:xfrm rot="10800000" flipH="1">
                  <a:off x="4247863" y="891875"/>
                  <a:ext cx="157800" cy="78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1" name="Shape 231"/>
                <p:cNvCxnSpPr>
                  <a:stCxn id="223" idx="6"/>
                  <a:endCxn id="218" idx="3"/>
                </p:cNvCxnSpPr>
                <p:nvPr/>
              </p:nvCxnSpPr>
              <p:spPr>
                <a:xfrm rot="10800000" flipH="1">
                  <a:off x="4495338" y="815475"/>
                  <a:ext cx="215400" cy="3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2" name="Shape 232"/>
                <p:cNvCxnSpPr>
                  <a:stCxn id="220" idx="7"/>
                  <a:endCxn id="218" idx="4"/>
                </p:cNvCxnSpPr>
                <p:nvPr/>
              </p:nvCxnSpPr>
              <p:spPr>
                <a:xfrm rot="10800000" flipH="1">
                  <a:off x="4632361" y="832646"/>
                  <a:ext cx="115200" cy="282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3" name="Shape 233"/>
                <p:cNvCxnSpPr>
                  <a:stCxn id="222" idx="5"/>
                  <a:endCxn id="218" idx="1"/>
                </p:cNvCxnSpPr>
                <p:nvPr/>
              </p:nvCxnSpPr>
              <p:spPr>
                <a:xfrm>
                  <a:off x="4556161" y="510904"/>
                  <a:ext cx="154200" cy="22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4" name="Shape 234"/>
                <p:cNvCxnSpPr>
                  <a:stCxn id="228" idx="4"/>
                  <a:endCxn id="224" idx="0"/>
                </p:cNvCxnSpPr>
                <p:nvPr/>
              </p:nvCxnSpPr>
              <p:spPr>
                <a:xfrm>
                  <a:off x="4804963" y="190175"/>
                  <a:ext cx="19200" cy="222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5" name="Shape 235"/>
                <p:cNvCxnSpPr>
                  <a:stCxn id="224" idx="4"/>
                  <a:endCxn id="218" idx="0"/>
                </p:cNvCxnSpPr>
                <p:nvPr/>
              </p:nvCxnSpPr>
              <p:spPr>
                <a:xfrm flipH="1">
                  <a:off x="4747638" y="527775"/>
                  <a:ext cx="76200" cy="189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6" name="Shape 236"/>
                <p:cNvCxnSpPr>
                  <a:stCxn id="227" idx="4"/>
                  <a:endCxn id="221" idx="7"/>
                </p:cNvCxnSpPr>
                <p:nvPr/>
              </p:nvCxnSpPr>
              <p:spPr>
                <a:xfrm flipH="1">
                  <a:off x="5013163" y="571175"/>
                  <a:ext cx="249000" cy="9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7" name="Shape 237"/>
                <p:cNvCxnSpPr>
                  <a:stCxn id="221" idx="2"/>
                  <a:endCxn id="218" idx="6"/>
                </p:cNvCxnSpPr>
                <p:nvPr/>
              </p:nvCxnSpPr>
              <p:spPr>
                <a:xfrm flipH="1">
                  <a:off x="4800138" y="703175"/>
                  <a:ext cx="123600" cy="71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8" name="Shape 238"/>
                <p:cNvCxnSpPr>
                  <a:stCxn id="219" idx="1"/>
                  <a:endCxn id="218" idx="5"/>
                </p:cNvCxnSpPr>
                <p:nvPr/>
              </p:nvCxnSpPr>
              <p:spPr>
                <a:xfrm rot="10800000">
                  <a:off x="4784914" y="815846"/>
                  <a:ext cx="154200" cy="147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39" name="Shape 239"/>
                <p:cNvCxnSpPr>
                  <a:stCxn id="225" idx="1"/>
                  <a:endCxn id="219" idx="5"/>
                </p:cNvCxnSpPr>
                <p:nvPr/>
              </p:nvCxnSpPr>
              <p:spPr>
                <a:xfrm rot="10800000">
                  <a:off x="5013239" y="1044046"/>
                  <a:ext cx="135600" cy="38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40" name="Shape 240"/>
                <p:cNvCxnSpPr>
                  <a:stCxn id="226" idx="1"/>
                  <a:endCxn id="225" idx="6"/>
                </p:cNvCxnSpPr>
                <p:nvPr/>
              </p:nvCxnSpPr>
              <p:spPr>
                <a:xfrm rot="10800000">
                  <a:off x="5238239" y="1122946"/>
                  <a:ext cx="63000" cy="111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</p:grpSp>
          <p:grpSp>
            <p:nvGrpSpPr>
              <p:cNvPr id="241" name="Shape 241"/>
              <p:cNvGrpSpPr/>
              <p:nvPr/>
            </p:nvGrpSpPr>
            <p:grpSpPr>
              <a:xfrm>
                <a:off x="6601950" y="3710850"/>
                <a:ext cx="1290075" cy="1029600"/>
                <a:chOff x="3775350" y="1503150"/>
                <a:chExt cx="1290075" cy="1029600"/>
              </a:xfrm>
            </p:grpSpPr>
            <p:sp>
              <p:nvSpPr>
                <p:cNvPr id="242" name="Shape 242"/>
                <p:cNvSpPr/>
                <p:nvPr/>
              </p:nvSpPr>
              <p:spPr>
                <a:xfrm>
                  <a:off x="4474425" y="2058675"/>
                  <a:ext cx="105000" cy="115200"/>
                </a:xfrm>
                <a:prstGeom prst="ellipse">
                  <a:avLst/>
                </a:prstGeom>
                <a:solidFill>
                  <a:srgbClr val="00FF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3" name="Shape 243"/>
                <p:cNvSpPr/>
                <p:nvPr/>
              </p:nvSpPr>
              <p:spPr>
                <a:xfrm>
                  <a:off x="4716375" y="22872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4" name="Shape 244"/>
                <p:cNvSpPr/>
                <p:nvPr/>
              </p:nvSpPr>
              <p:spPr>
                <a:xfrm>
                  <a:off x="4169625" y="22872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5" name="Shape 245"/>
                <p:cNvSpPr/>
                <p:nvPr/>
              </p:nvSpPr>
              <p:spPr>
                <a:xfrm>
                  <a:off x="4855425" y="19062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6" name="Shape 246"/>
                <p:cNvSpPr/>
                <p:nvPr/>
              </p:nvSpPr>
              <p:spPr>
                <a:xfrm>
                  <a:off x="4245825" y="17538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7" name="Shape 247"/>
                <p:cNvSpPr/>
                <p:nvPr/>
              </p:nvSpPr>
              <p:spPr>
                <a:xfrm>
                  <a:off x="4017225" y="198247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8" name="Shape 248"/>
                <p:cNvSpPr/>
                <p:nvPr/>
              </p:nvSpPr>
              <p:spPr>
                <a:xfrm>
                  <a:off x="3775350" y="2249175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9" name="Shape 249"/>
                <p:cNvSpPr/>
                <p:nvPr/>
              </p:nvSpPr>
              <p:spPr>
                <a:xfrm>
                  <a:off x="4550625" y="1753875"/>
                  <a:ext cx="105000" cy="115200"/>
                </a:xfrm>
                <a:prstGeom prst="ellipse">
                  <a:avLst/>
                </a:prstGeom>
                <a:solidFill>
                  <a:srgbClr val="434343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0" name="Shape 250"/>
                <p:cNvSpPr/>
                <p:nvPr/>
              </p:nvSpPr>
              <p:spPr>
                <a:xfrm>
                  <a:off x="4531125" y="1503150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1" name="Shape 251"/>
                <p:cNvSpPr/>
                <p:nvPr/>
              </p:nvSpPr>
              <p:spPr>
                <a:xfrm>
                  <a:off x="4360200" y="2385900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2" name="Shape 252"/>
                <p:cNvSpPr/>
                <p:nvPr/>
              </p:nvSpPr>
              <p:spPr>
                <a:xfrm>
                  <a:off x="4960425" y="2417550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cxnSp>
              <p:nvCxnSpPr>
                <p:cNvPr id="253" name="Shape 253"/>
                <p:cNvCxnSpPr>
                  <a:stCxn id="251" idx="7"/>
                  <a:endCxn id="242" idx="4"/>
                </p:cNvCxnSpPr>
                <p:nvPr/>
              </p:nvCxnSpPr>
              <p:spPr>
                <a:xfrm rot="10800000" flipH="1">
                  <a:off x="4449823" y="2173571"/>
                  <a:ext cx="77100" cy="229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4" name="Shape 254"/>
                <p:cNvCxnSpPr>
                  <a:stCxn id="244" idx="7"/>
                  <a:endCxn id="242" idx="3"/>
                </p:cNvCxnSpPr>
                <p:nvPr/>
              </p:nvCxnSpPr>
              <p:spPr>
                <a:xfrm rot="10800000" flipH="1">
                  <a:off x="4259248" y="2157146"/>
                  <a:ext cx="230400" cy="147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5" name="Shape 255"/>
                <p:cNvCxnSpPr>
                  <a:stCxn id="248" idx="6"/>
                  <a:endCxn id="244" idx="2"/>
                </p:cNvCxnSpPr>
                <p:nvPr/>
              </p:nvCxnSpPr>
              <p:spPr>
                <a:xfrm>
                  <a:off x="3880350" y="2306775"/>
                  <a:ext cx="289200" cy="37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6" name="Shape 256"/>
                <p:cNvCxnSpPr>
                  <a:stCxn id="247" idx="6"/>
                  <a:endCxn id="242" idx="2"/>
                </p:cNvCxnSpPr>
                <p:nvPr/>
              </p:nvCxnSpPr>
              <p:spPr>
                <a:xfrm>
                  <a:off x="4122225" y="2040075"/>
                  <a:ext cx="352200" cy="76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7" name="Shape 257"/>
                <p:cNvCxnSpPr>
                  <a:stCxn id="250" idx="4"/>
                  <a:endCxn id="249" idx="0"/>
                </p:cNvCxnSpPr>
                <p:nvPr/>
              </p:nvCxnSpPr>
              <p:spPr>
                <a:xfrm>
                  <a:off x="4583625" y="1618350"/>
                  <a:ext cx="19500" cy="135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8" name="Shape 258"/>
                <p:cNvCxnSpPr>
                  <a:stCxn id="249" idx="4"/>
                  <a:endCxn id="242" idx="7"/>
                </p:cNvCxnSpPr>
                <p:nvPr/>
              </p:nvCxnSpPr>
              <p:spPr>
                <a:xfrm flipH="1">
                  <a:off x="4564125" y="1869075"/>
                  <a:ext cx="39000" cy="206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59" name="Shape 259"/>
                <p:cNvCxnSpPr>
                  <a:stCxn id="246" idx="5"/>
                  <a:endCxn id="242" idx="1"/>
                </p:cNvCxnSpPr>
                <p:nvPr/>
              </p:nvCxnSpPr>
              <p:spPr>
                <a:xfrm>
                  <a:off x="4335448" y="1852204"/>
                  <a:ext cx="154200" cy="22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60" name="Shape 260"/>
                <p:cNvCxnSpPr>
                  <a:stCxn id="243" idx="1"/>
                  <a:endCxn id="242" idx="5"/>
                </p:cNvCxnSpPr>
                <p:nvPr/>
              </p:nvCxnSpPr>
              <p:spPr>
                <a:xfrm rot="10800000">
                  <a:off x="4563752" y="2157146"/>
                  <a:ext cx="168000" cy="147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61" name="Shape 261"/>
                <p:cNvCxnSpPr>
                  <a:stCxn id="245" idx="3"/>
                  <a:endCxn id="242" idx="6"/>
                </p:cNvCxnSpPr>
                <p:nvPr/>
              </p:nvCxnSpPr>
              <p:spPr>
                <a:xfrm flipH="1">
                  <a:off x="4579202" y="2004604"/>
                  <a:ext cx="291600" cy="111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62" name="Shape 262"/>
                <p:cNvCxnSpPr>
                  <a:endCxn id="243" idx="5"/>
                </p:cNvCxnSpPr>
                <p:nvPr/>
              </p:nvCxnSpPr>
              <p:spPr>
                <a:xfrm rot="10800000">
                  <a:off x="4805998" y="2385604"/>
                  <a:ext cx="154200" cy="78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</p:grpSp>
          <p:cxnSp>
            <p:nvCxnSpPr>
              <p:cNvPr id="263" name="Shape 263"/>
              <p:cNvCxnSpPr>
                <a:stCxn id="226" idx="3"/>
                <a:endCxn id="249" idx="6"/>
              </p:cNvCxnSpPr>
              <p:nvPr/>
            </p:nvCxnSpPr>
            <p:spPr>
              <a:xfrm flipH="1">
                <a:off x="7482314" y="3711867"/>
                <a:ext cx="932700" cy="307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cxnSp>
            <p:nvCxnSpPr>
              <p:cNvPr id="264" name="Shape 264"/>
              <p:cNvCxnSpPr>
                <a:stCxn id="250" idx="0"/>
                <a:endCxn id="223" idx="4"/>
              </p:cNvCxnSpPr>
              <p:nvPr/>
            </p:nvCxnSpPr>
            <p:spPr>
              <a:xfrm rot="10800000" flipH="1">
                <a:off x="7410225" y="3304050"/>
                <a:ext cx="146100" cy="406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cxnSp>
            <p:nvCxnSpPr>
              <p:cNvPr id="265" name="Shape 265"/>
              <p:cNvCxnSpPr>
                <a:stCxn id="266" idx="6"/>
                <a:endCxn id="218" idx="1"/>
              </p:cNvCxnSpPr>
              <p:nvPr/>
            </p:nvCxnSpPr>
            <p:spPr>
              <a:xfrm>
                <a:off x="7206413" y="3064000"/>
                <a:ext cx="618000" cy="65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grpSp>
            <p:nvGrpSpPr>
              <p:cNvPr id="267" name="Shape 267"/>
              <p:cNvGrpSpPr/>
              <p:nvPr/>
            </p:nvGrpSpPr>
            <p:grpSpPr>
              <a:xfrm>
                <a:off x="6055400" y="2528139"/>
                <a:ext cx="1540425" cy="1983554"/>
                <a:chOff x="6055400" y="2528139"/>
                <a:chExt cx="1540425" cy="1983554"/>
              </a:xfrm>
            </p:grpSpPr>
            <p:sp>
              <p:nvSpPr>
                <p:cNvPr id="268" name="Shape 268"/>
                <p:cNvSpPr/>
                <p:nvPr/>
              </p:nvSpPr>
              <p:spPr>
                <a:xfrm>
                  <a:off x="6439325" y="3148225"/>
                  <a:ext cx="105000" cy="115200"/>
                </a:xfrm>
                <a:prstGeom prst="ellipse">
                  <a:avLst/>
                </a:prstGeom>
                <a:solidFill>
                  <a:srgbClr val="00FF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9" name="Shape 269"/>
                <p:cNvSpPr/>
                <p:nvPr/>
              </p:nvSpPr>
              <p:spPr>
                <a:xfrm>
                  <a:off x="6591725" y="288062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0" name="Shape 270"/>
                <p:cNvSpPr/>
                <p:nvPr/>
              </p:nvSpPr>
              <p:spPr>
                <a:xfrm>
                  <a:off x="6743163" y="3300700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1" name="Shape 271"/>
                <p:cNvSpPr/>
                <p:nvPr/>
              </p:nvSpPr>
              <p:spPr>
                <a:xfrm>
                  <a:off x="6286925" y="291962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2" name="Shape 272"/>
                <p:cNvSpPr/>
                <p:nvPr/>
              </p:nvSpPr>
              <p:spPr>
                <a:xfrm>
                  <a:off x="6591725" y="345302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3" name="Shape 273"/>
                <p:cNvSpPr/>
                <p:nvPr/>
              </p:nvSpPr>
              <p:spPr>
                <a:xfrm>
                  <a:off x="6210725" y="3453025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6" name="Shape 266"/>
                <p:cNvSpPr/>
                <p:nvPr/>
              </p:nvSpPr>
              <p:spPr>
                <a:xfrm>
                  <a:off x="7101413" y="3006400"/>
                  <a:ext cx="105000" cy="115200"/>
                </a:xfrm>
                <a:prstGeom prst="ellipse">
                  <a:avLst/>
                </a:prstGeom>
                <a:solidFill>
                  <a:srgbClr val="FF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4" name="Shape 274"/>
                <p:cNvSpPr/>
                <p:nvPr/>
              </p:nvSpPr>
              <p:spPr>
                <a:xfrm>
                  <a:off x="6820325" y="3052414"/>
                  <a:ext cx="105000" cy="115200"/>
                </a:xfrm>
                <a:prstGeom prst="ellipse">
                  <a:avLst/>
                </a:prstGeom>
                <a:solidFill>
                  <a:srgbClr val="00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5" name="Shape 275"/>
                <p:cNvSpPr/>
                <p:nvPr/>
              </p:nvSpPr>
              <p:spPr>
                <a:xfrm>
                  <a:off x="6401225" y="3495189"/>
                  <a:ext cx="105000" cy="115200"/>
                </a:xfrm>
                <a:prstGeom prst="ellipse">
                  <a:avLst/>
                </a:prstGeom>
                <a:solidFill>
                  <a:srgbClr val="000000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6" name="Shape 276"/>
                <p:cNvSpPr/>
                <p:nvPr/>
              </p:nvSpPr>
              <p:spPr>
                <a:xfrm>
                  <a:off x="6820325" y="2832939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7" name="Shape 277"/>
                <p:cNvSpPr/>
                <p:nvPr/>
              </p:nvSpPr>
              <p:spPr>
                <a:xfrm>
                  <a:off x="6820325" y="3642014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8" name="Shape 278"/>
                <p:cNvSpPr/>
                <p:nvPr/>
              </p:nvSpPr>
              <p:spPr>
                <a:xfrm>
                  <a:off x="6420800" y="3842164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9" name="Shape 279"/>
                <p:cNvSpPr/>
                <p:nvPr/>
              </p:nvSpPr>
              <p:spPr>
                <a:xfrm>
                  <a:off x="6286925" y="2528139"/>
                  <a:ext cx="105000" cy="115200"/>
                </a:xfrm>
                <a:prstGeom prst="ellipse">
                  <a:avLst/>
                </a:prstGeom>
                <a:solidFill>
                  <a:srgbClr val="0000F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wrap="square"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80" name="Shape 280"/>
                <p:cNvCxnSpPr>
                  <a:stCxn id="279" idx="4"/>
                  <a:endCxn id="271" idx="0"/>
                </p:cNvCxnSpPr>
                <p:nvPr/>
              </p:nvCxnSpPr>
              <p:spPr>
                <a:xfrm>
                  <a:off x="6339425" y="2643339"/>
                  <a:ext cx="0" cy="27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1" name="Shape 281"/>
                <p:cNvCxnSpPr>
                  <a:stCxn id="271" idx="5"/>
                  <a:endCxn id="268" idx="1"/>
                </p:cNvCxnSpPr>
                <p:nvPr/>
              </p:nvCxnSpPr>
              <p:spPr>
                <a:xfrm>
                  <a:off x="6376548" y="3017954"/>
                  <a:ext cx="78000" cy="147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2" name="Shape 282"/>
                <p:cNvCxnSpPr>
                  <a:stCxn id="269" idx="4"/>
                  <a:endCxn id="268" idx="7"/>
                </p:cNvCxnSpPr>
                <p:nvPr/>
              </p:nvCxnSpPr>
              <p:spPr>
                <a:xfrm flipH="1">
                  <a:off x="6529025" y="2995825"/>
                  <a:ext cx="115200" cy="169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3" name="Shape 283"/>
                <p:cNvCxnSpPr>
                  <a:stCxn id="279" idx="5"/>
                  <a:endCxn id="269" idx="1"/>
                </p:cNvCxnSpPr>
                <p:nvPr/>
              </p:nvCxnSpPr>
              <p:spPr>
                <a:xfrm>
                  <a:off x="6376548" y="2626468"/>
                  <a:ext cx="230400" cy="27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4" name="Shape 284"/>
                <p:cNvCxnSpPr>
                  <a:stCxn id="266" idx="3"/>
                  <a:endCxn id="274" idx="6"/>
                </p:cNvCxnSpPr>
                <p:nvPr/>
              </p:nvCxnSpPr>
              <p:spPr>
                <a:xfrm flipH="1">
                  <a:off x="6925389" y="3104729"/>
                  <a:ext cx="191400" cy="5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5" name="Shape 285"/>
                <p:cNvCxnSpPr>
                  <a:endCxn id="268" idx="6"/>
                </p:cNvCxnSpPr>
                <p:nvPr/>
              </p:nvCxnSpPr>
              <p:spPr>
                <a:xfrm flipH="1">
                  <a:off x="6544325" y="3126325"/>
                  <a:ext cx="266400" cy="79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6" name="Shape 286"/>
                <p:cNvCxnSpPr>
                  <a:stCxn id="277" idx="0"/>
                  <a:endCxn id="270" idx="5"/>
                </p:cNvCxnSpPr>
                <p:nvPr/>
              </p:nvCxnSpPr>
              <p:spPr>
                <a:xfrm rot="10800000">
                  <a:off x="6832925" y="3399014"/>
                  <a:ext cx="39900" cy="243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7" name="Shape 287"/>
                <p:cNvCxnSpPr>
                  <a:stCxn id="270" idx="7"/>
                  <a:endCxn id="274" idx="4"/>
                </p:cNvCxnSpPr>
                <p:nvPr/>
              </p:nvCxnSpPr>
              <p:spPr>
                <a:xfrm rot="10800000" flipH="1">
                  <a:off x="6832786" y="3167271"/>
                  <a:ext cx="39900" cy="150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8" name="Shape 288"/>
                <p:cNvCxnSpPr>
                  <a:stCxn id="272" idx="0"/>
                  <a:endCxn id="268" idx="4"/>
                </p:cNvCxnSpPr>
                <p:nvPr/>
              </p:nvCxnSpPr>
              <p:spPr>
                <a:xfrm rot="10800000">
                  <a:off x="6491825" y="3263725"/>
                  <a:ext cx="152400" cy="189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89" name="Shape 289"/>
                <p:cNvCxnSpPr>
                  <a:stCxn id="278" idx="0"/>
                  <a:endCxn id="275" idx="4"/>
                </p:cNvCxnSpPr>
                <p:nvPr/>
              </p:nvCxnSpPr>
              <p:spPr>
                <a:xfrm rot="10800000">
                  <a:off x="6453800" y="3610264"/>
                  <a:ext cx="19500" cy="231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0" name="Shape 290"/>
                <p:cNvCxnSpPr>
                  <a:endCxn id="268" idx="4"/>
                </p:cNvCxnSpPr>
                <p:nvPr/>
              </p:nvCxnSpPr>
              <p:spPr>
                <a:xfrm rot="10800000" flipH="1">
                  <a:off x="6453725" y="3263425"/>
                  <a:ext cx="38100" cy="377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1" name="Shape 291"/>
                <p:cNvCxnSpPr>
                  <a:stCxn id="273" idx="7"/>
                  <a:endCxn id="268" idx="3"/>
                </p:cNvCxnSpPr>
                <p:nvPr/>
              </p:nvCxnSpPr>
              <p:spPr>
                <a:xfrm rot="10800000" flipH="1">
                  <a:off x="6300348" y="3246696"/>
                  <a:ext cx="154200" cy="22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2" name="Shape 292"/>
                <p:cNvCxnSpPr>
                  <a:stCxn id="214" idx="6"/>
                  <a:endCxn id="268" idx="2"/>
                </p:cNvCxnSpPr>
                <p:nvPr/>
              </p:nvCxnSpPr>
              <p:spPr>
                <a:xfrm rot="10800000" flipH="1">
                  <a:off x="6055400" y="3205950"/>
                  <a:ext cx="384000" cy="52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3" name="Shape 293"/>
                <p:cNvCxnSpPr>
                  <a:stCxn id="276" idx="3"/>
                  <a:endCxn id="268" idx="7"/>
                </p:cNvCxnSpPr>
                <p:nvPr/>
              </p:nvCxnSpPr>
              <p:spPr>
                <a:xfrm flipH="1">
                  <a:off x="6529102" y="2931268"/>
                  <a:ext cx="306600" cy="234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4" name="Shape 294"/>
                <p:cNvCxnSpPr>
                  <a:stCxn id="215" idx="5"/>
                  <a:endCxn id="268" idx="1"/>
                </p:cNvCxnSpPr>
                <p:nvPr/>
              </p:nvCxnSpPr>
              <p:spPr>
                <a:xfrm>
                  <a:off x="6083098" y="3057593"/>
                  <a:ext cx="371700" cy="107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5" name="Shape 295"/>
                <p:cNvCxnSpPr>
                  <a:stCxn id="277" idx="5"/>
                  <a:endCxn id="246" idx="1"/>
                </p:cNvCxnSpPr>
                <p:nvPr/>
              </p:nvCxnSpPr>
              <p:spPr>
                <a:xfrm>
                  <a:off x="6909948" y="3740343"/>
                  <a:ext cx="177600" cy="238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6" name="Shape 296"/>
                <p:cNvCxnSpPr>
                  <a:stCxn id="278" idx="5"/>
                  <a:endCxn id="244" idx="1"/>
                </p:cNvCxnSpPr>
                <p:nvPr/>
              </p:nvCxnSpPr>
              <p:spPr>
                <a:xfrm>
                  <a:off x="6510423" y="3940493"/>
                  <a:ext cx="501000" cy="57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7" name="Shape 297"/>
                <p:cNvCxnSpPr>
                  <a:stCxn id="279" idx="6"/>
                  <a:endCxn id="222" idx="1"/>
                </p:cNvCxnSpPr>
                <p:nvPr/>
              </p:nvCxnSpPr>
              <p:spPr>
                <a:xfrm>
                  <a:off x="6391925" y="2585739"/>
                  <a:ext cx="1203900" cy="23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  <p:cxnSp>
              <p:nvCxnSpPr>
                <p:cNvPr id="298" name="Shape 298"/>
                <p:cNvCxnSpPr>
                  <a:stCxn id="229" idx="2"/>
                  <a:endCxn id="270" idx="6"/>
                </p:cNvCxnSpPr>
                <p:nvPr/>
              </p:nvCxnSpPr>
              <p:spPr>
                <a:xfrm rot="10800000">
                  <a:off x="6848038" y="3358238"/>
                  <a:ext cx="408600" cy="8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lg" len="lg"/>
                  <a:tailEnd type="triangle" w="lg" len="lg"/>
                </a:ln>
              </p:spPr>
            </p:cxnSp>
          </p:grpSp>
          <p:cxnSp>
            <p:nvCxnSpPr>
              <p:cNvPr id="299" name="Shape 299"/>
              <p:cNvCxnSpPr>
                <a:stCxn id="252" idx="0"/>
                <a:endCxn id="225" idx="3"/>
              </p:cNvCxnSpPr>
              <p:nvPr/>
            </p:nvCxnSpPr>
            <p:spPr>
              <a:xfrm rot="10800000" flipH="1">
                <a:off x="7839525" y="3559350"/>
                <a:ext cx="423000" cy="1065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</p:grpSp>
      </p:grpSp>
      <p:sp>
        <p:nvSpPr>
          <p:cNvPr id="300" name="Shape 300"/>
          <p:cNvSpPr/>
          <p:nvPr/>
        </p:nvSpPr>
        <p:spPr>
          <a:xfrm>
            <a:off x="3262425" y="1478050"/>
            <a:ext cx="2466600" cy="32337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1" name="Shape 301"/>
          <p:cNvSpPr txBox="1"/>
          <p:nvPr/>
        </p:nvSpPr>
        <p:spPr>
          <a:xfrm>
            <a:off x="3772850" y="1494100"/>
            <a:ext cx="1342800" cy="32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b="1"/>
              <a:t>Analytics</a:t>
            </a:r>
          </a:p>
        </p:txBody>
      </p:sp>
      <p:sp>
        <p:nvSpPr>
          <p:cNvPr id="302" name="Shape 302"/>
          <p:cNvSpPr/>
          <p:nvPr/>
        </p:nvSpPr>
        <p:spPr>
          <a:xfrm>
            <a:off x="2851450" y="2824800"/>
            <a:ext cx="3612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03" name="Shape 3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9375" y="1823025"/>
            <a:ext cx="1652850" cy="7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 txBox="1"/>
          <p:nvPr/>
        </p:nvSpPr>
        <p:spPr>
          <a:xfrm>
            <a:off x="3613101" y="2532975"/>
            <a:ext cx="1846800" cy="28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000" i="1"/>
              <a:t>Directional Graph Projections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3708900" y="3455450"/>
            <a:ext cx="1653000" cy="28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000" i="1"/>
              <a:t>Community Detection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x="3559675" y="4408325"/>
            <a:ext cx="1900200" cy="28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000" i="1"/>
              <a:t>First Order Graph Features</a:t>
            </a:r>
          </a:p>
        </p:txBody>
      </p:sp>
      <p:pic>
        <p:nvPicPr>
          <p:cNvPr id="307" name="Shape 307"/>
          <p:cNvPicPr preferRelativeResize="0"/>
          <p:nvPr/>
        </p:nvPicPr>
        <p:blipFill>
          <a:blip r:embed="rId5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6825" y="3736250"/>
            <a:ext cx="1091400" cy="7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Shape 308"/>
          <p:cNvSpPr/>
          <p:nvPr/>
        </p:nvSpPr>
        <p:spPr>
          <a:xfrm>
            <a:off x="5778800" y="2824800"/>
            <a:ext cx="3612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6172850" y="1478050"/>
            <a:ext cx="2466600" cy="3233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0" name="Shape 310"/>
          <p:cNvSpPr txBox="1"/>
          <p:nvPr/>
        </p:nvSpPr>
        <p:spPr>
          <a:xfrm>
            <a:off x="6462850" y="1502025"/>
            <a:ext cx="1939500" cy="32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b="1" dirty="0"/>
              <a:t>Analytical Contributions</a:t>
            </a:r>
          </a:p>
        </p:txBody>
      </p:sp>
      <p:sp>
        <p:nvSpPr>
          <p:cNvPr id="311" name="Shape 311"/>
          <p:cNvSpPr txBox="1"/>
          <p:nvPr/>
        </p:nvSpPr>
        <p:spPr>
          <a:xfrm>
            <a:off x="6047125" y="1997375"/>
            <a:ext cx="2592300" cy="2448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200" dirty="0"/>
              <a:t>A novel method to capture and represent similarity between network entities</a:t>
            </a:r>
            <a:br>
              <a:rPr lang="en-US" sz="1200" dirty="0"/>
            </a:br>
            <a:endParaRPr lang="en-US" sz="1200" dirty="0"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200" dirty="0"/>
              <a:t>A scalable method to compute directional graph projections for enterprise scale networks</a:t>
            </a:r>
            <a:br>
              <a:rPr lang="en-US" sz="1200" dirty="0"/>
            </a:br>
            <a:endParaRPr lang="en-US" sz="1200" dirty="0"/>
          </a:p>
          <a:p>
            <a:pPr marL="457200" lvl="0" indent="-304800">
              <a:spcBef>
                <a:spcPts val="0"/>
              </a:spcBef>
              <a:buSzPct val="100000"/>
              <a:buAutoNum type="arabicPeriod"/>
            </a:pPr>
            <a:r>
              <a:rPr lang="en-US" sz="1200" dirty="0"/>
              <a:t>A </a:t>
            </a:r>
            <a:r>
              <a:rPr lang="en-US" sz="1200" dirty="0" smtClean="0"/>
              <a:t>mapping between extracted graph features and relevant cyber use cases to an analyst </a:t>
            </a:r>
            <a:endParaRPr lang="en-US" sz="1200" dirty="0"/>
          </a:p>
        </p:txBody>
      </p:sp>
      <p:pic>
        <p:nvPicPr>
          <p:cNvPr id="312" name="Shape 312"/>
          <p:cNvPicPr preferRelativeResize="0"/>
          <p:nvPr/>
        </p:nvPicPr>
        <p:blipFill rotWithShape="1">
          <a:blip r:embed="rId6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0881" y="2847676"/>
            <a:ext cx="687369" cy="6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4993479" y="3865689"/>
            <a:ext cx="8637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>
                <a:solidFill>
                  <a:srgbClr val="222222"/>
                </a:solidFill>
                <a:latin typeface="Arial" charset="0"/>
                <a:ea typeface="Times New Roman" charset="0"/>
              </a:rPr>
              <a:t>Source: Page Rank. Wikipedia</a:t>
            </a:r>
            <a:endParaRPr lang="en-US" sz="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57" y="1755273"/>
            <a:ext cx="4297316" cy="1864874"/>
          </a:xfrm>
          <a:prstGeom prst="rect">
            <a:avLst/>
          </a:prstGeom>
        </p:spPr>
      </p:pic>
      <p:sp>
        <p:nvSpPr>
          <p:cNvPr id="318" name="Shape 318"/>
          <p:cNvSpPr txBox="1">
            <a:spLocks noGrp="1"/>
          </p:cNvSpPr>
          <p:nvPr>
            <p:ph type="title"/>
          </p:nvPr>
        </p:nvSpPr>
        <p:spPr>
          <a:xfrm>
            <a:off x="344626" y="172150"/>
            <a:ext cx="7407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/>
              <a:t>Analytics: Directional Graph Projections</a:t>
            </a:r>
            <a:endParaRPr lang="en-US" sz="2400" dirty="0"/>
          </a:p>
        </p:txBody>
      </p:sp>
      <p:sp>
        <p:nvSpPr>
          <p:cNvPr id="320" name="Shape 320"/>
          <p:cNvSpPr txBox="1"/>
          <p:nvPr/>
        </p:nvSpPr>
        <p:spPr>
          <a:xfrm>
            <a:off x="758550" y="1228931"/>
            <a:ext cx="2921100" cy="36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Traditional Graph Projections</a:t>
            </a:r>
          </a:p>
        </p:txBody>
      </p:sp>
      <p:sp>
        <p:nvSpPr>
          <p:cNvPr id="340" name="Shape 340"/>
          <p:cNvSpPr txBox="1"/>
          <p:nvPr/>
        </p:nvSpPr>
        <p:spPr>
          <a:xfrm>
            <a:off x="5472298" y="1268926"/>
            <a:ext cx="2921100" cy="36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b="1"/>
              <a:t>Directed Graph Projections</a:t>
            </a:r>
          </a:p>
        </p:txBody>
      </p:sp>
      <p:sp>
        <p:nvSpPr>
          <p:cNvPr id="342" name="Shape 342"/>
          <p:cNvSpPr txBox="1"/>
          <p:nvPr/>
        </p:nvSpPr>
        <p:spPr>
          <a:xfrm>
            <a:off x="4863690" y="3913850"/>
            <a:ext cx="4146000" cy="482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200" i="1"/>
              <a:t>Asymmetric similarity measure can capture difference in usage of uncommon servers between clients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304796" y="3232622"/>
            <a:ext cx="11319107" cy="49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758550" y="3386504"/>
            <a:ext cx="1024998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5" name="Shape 342"/>
          <p:cNvSpPr txBox="1"/>
          <p:nvPr/>
        </p:nvSpPr>
        <p:spPr>
          <a:xfrm>
            <a:off x="403973" y="3934831"/>
            <a:ext cx="4146000" cy="482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1200" i="1" dirty="0" smtClean="0"/>
              <a:t>Nuances introduced by different graph weights and different destination nodes are ignored</a:t>
            </a:r>
            <a:endParaRPr lang="en-US" sz="1200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158" y="1937452"/>
            <a:ext cx="2197520" cy="16050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0721" y="2062403"/>
            <a:ext cx="1560581" cy="1453173"/>
          </a:xfrm>
          <a:prstGeom prst="rect">
            <a:avLst/>
          </a:prstGeom>
        </p:spPr>
      </p:pic>
      <p:sp>
        <p:nvSpPr>
          <p:cNvPr id="72" name="Right Arrow 71"/>
          <p:cNvSpPr/>
          <p:nvPr/>
        </p:nvSpPr>
        <p:spPr>
          <a:xfrm>
            <a:off x="6794427" y="2519913"/>
            <a:ext cx="284525" cy="255200"/>
          </a:xfrm>
          <a:prstGeom prst="rightArrow">
            <a:avLst/>
          </a:prstGeom>
          <a:solidFill>
            <a:schemeClr val="tx1">
              <a:lumMod val="60000"/>
              <a:lumOff val="40000"/>
            </a:schemeClr>
          </a:solidFill>
          <a:ln w="3175"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5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  <p:bldP spid="342" grpId="0"/>
      <p:bldP spid="7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215200" y="201813"/>
            <a:ext cx="8454600" cy="67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/>
              <a:t>Analytics: </a:t>
            </a:r>
            <a:r>
              <a:rPr lang="en-US" sz="3200" dirty="0" smtClean="0"/>
              <a:t>Community Detection</a:t>
            </a:r>
            <a:endParaRPr lang="en-US" dirty="0"/>
          </a:p>
        </p:txBody>
      </p:sp>
      <p:sp>
        <p:nvSpPr>
          <p:cNvPr id="350" name="Shape 350"/>
          <p:cNvSpPr txBox="1"/>
          <p:nvPr/>
        </p:nvSpPr>
        <p:spPr>
          <a:xfrm>
            <a:off x="62925" y="976750"/>
            <a:ext cx="8894400" cy="55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Identify communities within a network that are more connected to each other than other parts of the network.</a:t>
            </a: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00" y="1426525"/>
            <a:ext cx="3857625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Shape 3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3863" y="2026600"/>
            <a:ext cx="2400300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Shape 3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5175" y="3870438"/>
            <a:ext cx="5772150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Shape 3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4025" y="1443775"/>
            <a:ext cx="3777150" cy="23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Shape 355"/>
          <p:cNvSpPr txBox="1"/>
          <p:nvPr/>
        </p:nvSpPr>
        <p:spPr>
          <a:xfrm>
            <a:off x="439750" y="4035525"/>
            <a:ext cx="2057400" cy="48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300"/>
              </a:spcBef>
              <a:buNone/>
            </a:pPr>
            <a:r>
              <a:rPr lang="en-US" sz="1000" dirty="0"/>
              <a:t>Reference: </a:t>
            </a:r>
            <a:r>
              <a:rPr lang="en-US" sz="1000" dirty="0" err="1"/>
              <a:t>Blondel</a:t>
            </a:r>
            <a:r>
              <a:rPr lang="en-US" sz="1000" dirty="0"/>
              <a:t>, V. et al. </a:t>
            </a:r>
            <a:r>
              <a:rPr lang="en-US" sz="1000" i="1" dirty="0"/>
              <a:t>Fast unfolding of communities in large networks, 2008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75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7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rgbClr val="186F97"/>
      </a:dk1>
      <a:lt1>
        <a:srgbClr val="F2F2F5"/>
      </a:lt1>
      <a:dk2>
        <a:srgbClr val="858591"/>
      </a:dk2>
      <a:lt2>
        <a:srgbClr val="FFFFFF"/>
      </a:lt2>
      <a:accent1>
        <a:srgbClr val="165C85"/>
      </a:accent1>
      <a:accent2>
        <a:srgbClr val="C1DCE7"/>
      </a:accent2>
      <a:accent3>
        <a:srgbClr val="165C85"/>
      </a:accent3>
      <a:accent4>
        <a:srgbClr val="E1E1E1"/>
      </a:accent4>
      <a:accent5>
        <a:srgbClr val="BCD5E0"/>
      </a:accent5>
      <a:accent6>
        <a:srgbClr val="BFE0E2"/>
      </a:accent6>
      <a:hlink>
        <a:srgbClr val="0084B4"/>
      </a:hlink>
      <a:folHlink>
        <a:srgbClr val="C6EA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3453</TotalTime>
  <Words>1050</Words>
  <Application>Microsoft Office PowerPoint</Application>
  <PresentationFormat>On-screen Show (16:9)</PresentationFormat>
  <Paragraphs>219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Tahoma</vt:lpstr>
      <vt:lpstr>Times New Roman</vt:lpstr>
      <vt:lpstr>Wingdings</vt:lpstr>
      <vt:lpstr>Office Theme</vt:lpstr>
      <vt:lpstr>Anomaly Detection in Bipartite Networks</vt:lpstr>
      <vt:lpstr>Disclaimers</vt:lpstr>
      <vt:lpstr>Outline</vt:lpstr>
      <vt:lpstr>The Challenge of Network Defense</vt:lpstr>
      <vt:lpstr>The Challenge of Network Defense</vt:lpstr>
      <vt:lpstr>Types of Bipartite Graphs from Enterprise Networks</vt:lpstr>
      <vt:lpstr>Bipartite Graph Analysis for Enterprise Scale Network Defense </vt:lpstr>
      <vt:lpstr>Analytics: Directional Graph Projections</vt:lpstr>
      <vt:lpstr>Analytics: Community Detection</vt:lpstr>
      <vt:lpstr>Analytics: Interpretable First Order Graph Features</vt:lpstr>
      <vt:lpstr>Cyber Use Case to Graph Feature Mapping</vt:lpstr>
      <vt:lpstr>Graph Analytic Workflow</vt:lpstr>
      <vt:lpstr>Scaling Directional Graph Projections</vt:lpstr>
      <vt:lpstr>Technology Base</vt:lpstr>
      <vt:lpstr>Use Case: Netflow from Edge of Network</vt:lpstr>
      <vt:lpstr>Use Case: RDP Logs</vt:lpstr>
      <vt:lpstr>Conclusions and Next Steps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Anomalies in Bipartite Network Data</dc:title>
  <dc:creator>Aaron M. Detwiler</dc:creator>
  <cp:lastModifiedBy>Aaron M. Detwiler</cp:lastModifiedBy>
  <cp:revision>43</cp:revision>
  <dcterms:modified xsi:type="dcterms:W3CDTF">2018-01-19T16:56:34Z</dcterms:modified>
</cp:coreProperties>
</file>